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9" r:id="rId3"/>
    <p:sldId id="261" r:id="rId4"/>
    <p:sldId id="260" r:id="rId5"/>
    <p:sldId id="294"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p:restoredTop sz="78214"/>
  </p:normalViewPr>
  <p:slideViewPr>
    <p:cSldViewPr snapToGrid="0">
      <p:cViewPr varScale="1">
        <p:scale>
          <a:sx n="154" d="100"/>
          <a:sy n="154" d="100"/>
        </p:scale>
        <p:origin x="15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D0D2B-5D8C-464B-BC06-572BCA15EDDB}" type="datetimeFigureOut">
              <a:rPr lang="en-US" smtClean="0"/>
              <a:t>4/19/26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9DC29-16DA-0145-94FE-5371C9BA4BD8}" type="slidenum">
              <a:rPr lang="en-US" smtClean="0"/>
              <a:t>‹#›</a:t>
            </a:fld>
            <a:endParaRPr lang="en-US"/>
          </a:p>
        </p:txBody>
      </p:sp>
    </p:spTree>
    <p:extLst>
      <p:ext uri="{BB962C8B-B14F-4D97-AF65-F5344CB8AC3E}">
        <p14:creationId xmlns:p14="http://schemas.microsoft.com/office/powerpoint/2010/main" val="364531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Open warmly. Thank Idlewild Baptist for hosting and the Tampa Bay Baptist Association for the invitation.</a:t>
            </a:r>
          </a:p>
          <a:p>
            <a:endParaRPr/>
          </a:p>
          <a:p>
            <a:r>
              <a:t>This is Part 1 of a developing series. Today lays the foundation; Parts 2 (Practical Uses + Risks) and 3 (How to Get Started) will follow.</a:t>
            </a:r>
          </a:p>
          <a:p>
            <a:endParaRPr/>
          </a:p>
          <a:p>
            <a:r>
              <a:t>Set the room: about an hour. Questions welcome throughout; full Q&amp;A at the end. Conversational, not lecture.</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delivers.</a:t>
            </a:r>
          </a:p>
          <a:p>
            <a:endParaRPr dirty="0"/>
          </a:p>
          <a:p>
            <a:r>
              <a:rPr dirty="0"/>
              <a:t>Quick survey of the four everyday categories. Most of the room has touched 3 of 4 this week.</a:t>
            </a:r>
          </a:p>
          <a:p>
            <a:endParaRPr dirty="0"/>
          </a:p>
          <a:p>
            <a:r>
              <a:rPr dirty="0"/>
              <a:t>The closing line is important: these have all been around — just not at a price point your congregation could reach. What unlocked the moment was cost and the interconnection of supporting technologies (cloud, bandwidth, GPUs, UX).</a:t>
            </a:r>
          </a:p>
          <a:p>
            <a:endParaRPr dirty="0"/>
          </a:p>
          <a:p>
            <a:r>
              <a:rPr dirty="0"/>
              <a:t>Transition: "Now that we know what exists, let me tell you what it actually does — and what it does not."</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COIN CUE: Pull a silver coin. Hold it up. "Every coin comes from a die."</a:t>
            </a:r>
          </a:p>
          <a:p>
            <a:endParaRPr dirty="0"/>
          </a:p>
          <a:p>
            <a:r>
              <a:rPr dirty="0"/>
              <a:t>Angel delivers.</a:t>
            </a:r>
          </a:p>
          <a:p>
            <a:endParaRPr dirty="0"/>
          </a:p>
          <a:p>
            <a:r>
              <a:rPr dirty="0"/>
              <a:t>Four verbs that define today's AI: mirrors, pattern-matches, builds memory. Negations: does not think, does not know, does not feel, does not pray.</a:t>
            </a:r>
          </a:p>
          <a:p>
            <a:endParaRPr dirty="0"/>
          </a:p>
          <a:p>
            <a:r>
              <a:rPr dirty="0"/>
              <a:t>Genesis 2:7 pivot: humans were breathed. Machines were built. That contrast is the whole distinction between life and simulation.</a:t>
            </a:r>
          </a:p>
          <a:p>
            <a:endParaRPr dirty="0"/>
          </a:p>
          <a:p>
            <a:r>
              <a:rPr dirty="0"/>
              <a:t>Plant the word die here. The audience assumes it is technical. Let that assumption breathe. Do NOT explain it.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Lord God formed the man of dust from the ground and breathed into his nostrils the breath of life, and the man became a living creature."</a:t>
            </a:r>
            <a:r>
              <a:rPr lang="en-US" dirty="0"/>
              <a:t> — </a:t>
            </a:r>
            <a:r>
              <a:rPr lang="en-US" b="1" dirty="0"/>
              <a:t>Genesis 2:7</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delivers.</a:t>
            </a:r>
          </a:p>
          <a:p>
            <a:endParaRPr dirty="0"/>
          </a:p>
          <a:p>
            <a:r>
              <a:rPr dirty="0"/>
              <a:t>A mirror that learns you is a mirror that flatters. It finds what you respond to and feeds it back.</a:t>
            </a:r>
          </a:p>
          <a:p>
            <a:endParaRPr dirty="0"/>
          </a:p>
          <a:p>
            <a:r>
              <a:rPr dirty="0"/>
              <a:t>For a suffering soul, the flattering mirror does not heal — it seals. Jeremiah 17:9 is direct: the heart is sick. Give that sick heart a compliant mirror and you will not get healing; you will get entrenchment.</a:t>
            </a:r>
          </a:p>
          <a:p>
            <a:endParaRPr dirty="0"/>
          </a:p>
          <a:p>
            <a:r>
              <a:rPr dirty="0"/>
              <a:t>The call-out line — "our job did not just get easier; its importance was just massively highlighted" — is the thematic hinge of Act 1. Let it land.</a:t>
            </a:r>
          </a:p>
          <a:p>
            <a:endParaRPr dirty="0"/>
          </a:p>
          <a:p>
            <a:r>
              <a:rPr dirty="0"/>
              <a:t>Set up Slide 12: "and the first place the mirror meets our people is not the pulpit."</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Jobie delivers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14-year-old boy took his own life after months of conversation with an AI companion that reinforced — not interrupted — his isolation. He is not alone; the pattern is documented in multiple cases and active lawsuits across the country.</a:t>
            </a:r>
            <a:endParaRPr dirty="0"/>
          </a:p>
          <a:p>
            <a:endParaRPr dirty="0"/>
          </a:p>
          <a:p>
            <a:r>
              <a:rPr dirty="0"/>
              <a:t>Ephesians 6:12 — the spiritual-battle anchor: "For we do not wrestle against flesh and blood, but against the rulers, against the authorities, against the cosmic powers over this present darkness, against the spiritual forces of evil in the heavenly places."</a:t>
            </a:r>
          </a:p>
          <a:p>
            <a:endParaRPr dirty="0"/>
          </a:p>
          <a:p>
            <a:r>
              <a:rPr dirty="0"/>
              <a:t>Deuteronomy 6:4–7 — the Shema, the OT foundation for home discipleship: "Hear, O Israel... these words that I command you today shall be on your heart. You shall teach them diligently to your children, and shall talk of them when you sit in your house, and when you walk by the way, and when you lie down, and when you rise."</a:t>
            </a:r>
          </a:p>
          <a:p>
            <a:endParaRPr dirty="0"/>
          </a:p>
          <a:p>
            <a:r>
              <a:rPr dirty="0"/>
              <a:t>Ephesians 6:4 — </a:t>
            </a:r>
            <a:r>
              <a:rPr dirty="0" err="1"/>
              <a:t>Voddie</a:t>
            </a:r>
            <a:r>
              <a:rPr dirty="0"/>
              <a:t> Baucham's SBTC text: "Fathers, do not provoke your children to anger, but bring them up in the discipline and instruction of the Lord."</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COIN CUE: Coin still visible. Don't explain yet.</a:t>
            </a:r>
          </a:p>
          <a:p>
            <a:endParaRPr dirty="0"/>
          </a:p>
          <a:p>
            <a:r>
              <a:rPr dirty="0"/>
              <a:t>Jobie delivers.</a:t>
            </a:r>
          </a:p>
          <a:p>
            <a:endParaRPr dirty="0"/>
          </a:p>
          <a:p>
            <a:r>
              <a:rPr dirty="0"/>
              <a:t>Guardrail = safety mechanism = value judgment. Every one is someone's bias, declared safe.</a:t>
            </a:r>
          </a:p>
          <a:p>
            <a:endParaRPr dirty="0"/>
          </a:p>
          <a:p>
            <a:r>
              <a:rPr dirty="0"/>
              <a:t>The honest question is not whether bias exists; it is whose bias. Silicon Valley's? The regulator's? Yours? God's?</a:t>
            </a:r>
          </a:p>
          <a:p>
            <a:endParaRPr dirty="0"/>
          </a:p>
          <a:p>
            <a:r>
              <a:rPr dirty="0"/>
              <a:t>"You can only choose the die." Let it land — the audience is now hearing that word for the third time.</a:t>
            </a:r>
          </a:p>
          <a:p>
            <a:endParaRPr dirty="0"/>
          </a:p>
          <a:p>
            <a:r>
              <a:rPr dirty="0"/>
              <a:t>Psalm 119:105: Your Word is the die. Scripture is the measure by which we evaluate every other measure.</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Angel Presents….</a:t>
            </a:r>
          </a:p>
          <a:p>
            <a:endParaRPr lang="en-US" dirty="0"/>
          </a:p>
          <a:p>
            <a:r>
              <a:rPr dirty="0"/>
              <a:t>COIN CUE: Coin in hand.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progression: </a:t>
            </a:r>
            <a:r>
              <a:rPr lang="en-US" b="1" dirty="0"/>
              <a:t>Data → Information → Knowledge → Wisdom.</a:t>
            </a:r>
            <a:r>
              <a:rPr lang="en-US" dirty="0"/>
              <a:t> </a:t>
            </a:r>
            <a:r>
              <a:rPr lang="en-US" i="1" dirty="0"/>
              <a:t>(Definitions in speaker notes.)</a:t>
            </a:r>
            <a:endParaRPr dirty="0"/>
          </a:p>
          <a:p>
            <a:endParaRPr dirty="0"/>
          </a:p>
          <a:p>
            <a:r>
              <a:rPr dirty="0"/>
              <a:t>DIKW definitions:</a:t>
            </a:r>
          </a:p>
          <a:p>
            <a:r>
              <a:rPr dirty="0"/>
              <a:t>- Data — raw facts.</a:t>
            </a:r>
          </a:p>
          <a:p>
            <a:r>
              <a:rPr dirty="0"/>
              <a:t>- Information — data in context.</a:t>
            </a:r>
          </a:p>
          <a:p>
            <a:r>
              <a:rPr dirty="0"/>
              <a:t>- Knowledge — patterns and application.</a:t>
            </a:r>
          </a:p>
          <a:p>
            <a:r>
              <a:rPr dirty="0"/>
              <a:t>- Wisdom — knowledge applied rightly, under a moral frame, in the fear of the Lord.</a:t>
            </a:r>
          </a:p>
          <a:p>
            <a:endParaRPr dirty="0"/>
          </a:p>
          <a:p>
            <a:r>
              <a:rPr dirty="0"/>
              <a:t>Personal stories (deliver live after defining Wisdom):</a:t>
            </a:r>
          </a:p>
          <a:p>
            <a:r>
              <a:rPr dirty="0"/>
              <a:t>- Jobie: "I had everything man considered successful — I was successful at it — but I didn't have the wisdom of the Word."</a:t>
            </a:r>
          </a:p>
          <a:p>
            <a:r>
              <a:rPr dirty="0"/>
              <a:t>- Angel: "I was taught the faith at a wonderful church — FBC Brandon — alongside many peers. Not all of us chose the same path. What made the difference?" Hold the question. The answer lands in Act 3 — the die.</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delivers. Transition slide.</a:t>
            </a:r>
            <a:endParaRPr lang="en-US" dirty="0"/>
          </a:p>
          <a:p>
            <a:endParaRPr lang="en-US" dirty="0"/>
          </a:p>
          <a:p>
            <a:r>
              <a:rPr lang="en-US" dirty="0"/>
              <a:t>We will not inform you with </a:t>
            </a:r>
            <a:r>
              <a:rPr lang="en-US" b="1" dirty="0"/>
              <a:t>fear, uncertainty, and doubt.</a:t>
            </a:r>
            <a:r>
              <a:rPr lang="en-US" dirty="0"/>
              <a:t> We will inform you with Scripture.</a:t>
            </a:r>
          </a:p>
          <a:p>
            <a:endParaRPr lang="en-US" dirty="0"/>
          </a:p>
          <a:p>
            <a:r>
              <a:rPr lang="en-US" i="1" dirty="0"/>
              <a:t>"For God gave us a spirit not of fear but of power and love and self-control."</a:t>
            </a:r>
            <a:r>
              <a:rPr lang="en-US" dirty="0"/>
              <a:t> — </a:t>
            </a:r>
            <a:r>
              <a:rPr lang="en-US" b="1" dirty="0"/>
              <a:t>2 Timothy 1:7</a:t>
            </a:r>
            <a:endParaRPr dirty="0"/>
          </a:p>
          <a:p>
            <a:endParaRPr dirty="0"/>
          </a:p>
          <a:p>
            <a:r>
              <a:rPr dirty="0"/>
              <a:t>Speak briefly. We have said what the technology is. Now we ask how it lines up with Scripture.</a:t>
            </a:r>
          </a:p>
          <a:p>
            <a:endParaRPr dirty="0"/>
          </a:p>
          <a:p>
            <a:r>
              <a:rPr dirty="0"/>
              <a:t>Three pillars: Fear (the right kind), Truth (what Scripture says is real), Wisdom (what belongs only to image-bearers).</a:t>
            </a:r>
          </a:p>
          <a:p>
            <a:endParaRPr dirty="0"/>
          </a:p>
          <a:p>
            <a:r>
              <a:rPr dirty="0"/>
              <a:t>We will move briskly through Fear and Truth and spend the most time on Wisdom — because that is where the action is.</a:t>
            </a:r>
          </a:p>
          <a:p>
            <a:endParaRPr dirty="0"/>
          </a:p>
          <a:p>
            <a:r>
              <a:rPr dirty="0"/>
              <a:t>Reiterate: no FUD. Scripture, not marketing.</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delivers.</a:t>
            </a:r>
          </a:p>
          <a:p>
            <a:endParaRPr dirty="0"/>
          </a:p>
          <a:p>
            <a:r>
              <a:rPr dirty="0"/>
              <a:t>Six categories of fear. Acknowledge each briefly — most pastors have heard them from their own people or their own reflection.</a:t>
            </a:r>
          </a:p>
          <a:p>
            <a:endParaRPr dirty="0"/>
          </a:p>
          <a:p>
            <a:r>
              <a:rPr dirty="0"/>
              <a:t>Do not dismiss any of them. They are real. Jobs are displacing. Deepfakes are deceiving. Connection is thinning.</a:t>
            </a:r>
            <a:endParaRPr lang="en-US" dirty="0"/>
          </a:p>
          <a:p>
            <a:endParaRPr lang="en-US" dirty="0"/>
          </a:p>
          <a:p>
            <a:r>
              <a:rPr lang="en-US" i="1" dirty="0"/>
              <a:t>“The fear of the Lord is the beginning of wisdom."</a:t>
            </a:r>
            <a:r>
              <a:rPr lang="en-US" dirty="0"/>
              <a:t> — </a:t>
            </a:r>
            <a:r>
              <a:rPr lang="en-US" b="1" dirty="0"/>
              <a:t>Proverbs 9:10</a:t>
            </a:r>
            <a:endParaRPr dirty="0"/>
          </a:p>
          <a:p>
            <a:endParaRPr dirty="0"/>
          </a:p>
          <a:p>
            <a:r>
              <a:rPr dirty="0"/>
              <a:t>Then Proverbs 9:10 — fear of the Lord is the beginning of wisdom. Ordered fear is not a problem; it is a doorway.</a:t>
            </a:r>
          </a:p>
          <a:p>
            <a:endParaRPr dirty="0"/>
          </a:p>
          <a:p>
            <a:r>
              <a:rPr dirty="0"/>
              <a:t>Transition: the deepest fear is not technological. It is theological.</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Angel delivers.</a:t>
            </a:r>
          </a:p>
          <a:p>
            <a:endParaRPr/>
          </a:p>
          <a:p>
            <a:r>
              <a:t>Pastors feel this one personally. What makes the soul distinct if a machine can write a sermon, compose a prayer, counsel a heart?</a:t>
            </a:r>
          </a:p>
          <a:p>
            <a:endParaRPr/>
          </a:p>
          <a:p>
            <a:r>
              <a:t>The question is correct. The answer is Imago Dei.</a:t>
            </a:r>
          </a:p>
          <a:p>
            <a:endParaRPr/>
          </a:p>
          <a:p>
            <a:r>
              <a:t>Acts 17:28 anchor: "in Him we live and move and have our being." The machine does not live. It does not move in God. It has no being.</a:t>
            </a:r>
          </a:p>
          <a:p>
            <a:endParaRPr/>
          </a:p>
          <a:p>
            <a:r>
              <a:t>Set up Slide 18 — the Creator / creature order.</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Angel Delivers</a:t>
            </a:r>
          </a:p>
          <a:p>
            <a:endParaRPr lang="en-US" dirty="0"/>
          </a:p>
          <a:p>
            <a:r>
              <a:rPr dirty="0"/>
              <a:t>Romans 1:25 — "They exchanged the truth about God for a lie, and worshiped and served the creature rather than the Creator, who is blessed forever! Amen."</a:t>
            </a:r>
            <a:endParaRPr lang="en-US" dirty="0"/>
          </a:p>
          <a:p>
            <a:endParaRPr dirty="0"/>
          </a:p>
          <a:p>
            <a:r>
              <a:rPr dirty="0"/>
              <a:t>Read this live when you land "re-run Romans 1:25." That's the warning: every culture that has exalted its own creations above the Creator has done the same thing. We are not immune.</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Acknowledgments — thank by name from the stage:</a:t>
            </a:r>
          </a:p>
          <a:p>
            <a:endParaRPr dirty="0"/>
          </a:p>
          <a:p>
            <a:r>
              <a:rPr dirty="0"/>
              <a:t>- </a:t>
            </a:r>
            <a:r>
              <a:rPr dirty="0" err="1"/>
              <a:t>Lielson</a:t>
            </a:r>
            <a:r>
              <a:rPr dirty="0"/>
              <a:t> Penido — Corporate Chaplain, DataCorps. Spiritual partner in every major strategic conversation we have.</a:t>
            </a:r>
          </a:p>
          <a:p>
            <a:r>
              <a:rPr dirty="0"/>
              <a:t>- Pastor Mark Pennick — First Baptist Church Brandon. Jobie's home-church pastor since 2002 and a faithful shepherd.</a:t>
            </a:r>
          </a:p>
          <a:p>
            <a:r>
              <a:rPr dirty="0"/>
              <a:t>- Pastor Mike Grover — Fellowship Baptist Church. Angel's pastor. His Wednesday-night Bible study on The Importance of Word Meanings landed exactly at the right time for this talk — you will hear the echo later.</a:t>
            </a:r>
          </a:p>
          <a:p>
            <a:endParaRPr dirty="0"/>
          </a:p>
          <a:p>
            <a:r>
              <a:rPr dirty="0"/>
              <a:t>These men have shaped what you will hear today.</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delivers.</a:t>
            </a:r>
          </a:p>
          <a:p>
            <a:endParaRPr dirty="0"/>
          </a:p>
          <a:p>
            <a:r>
              <a:rPr dirty="0"/>
              <a:t>Genesis 1:27. The image of God is personhood, moral agency, the capacity for relationship with the Creator. NOT intelligence.</a:t>
            </a:r>
          </a:p>
          <a:p>
            <a:endParaRPr dirty="0"/>
          </a:p>
          <a:p>
            <a:r>
              <a:rPr dirty="0"/>
              <a:t>Many pastors quietly fear that AI diminishes human dignity by being "smarter" than us. Correct the fear: intelligence was never the image. Relationship with God was.</a:t>
            </a:r>
          </a:p>
          <a:p>
            <a:endParaRPr dirty="0"/>
          </a:p>
          <a:p>
            <a:r>
              <a:rPr dirty="0"/>
              <a:t>Say it firmly: No machine has this. No machine can have this.</a:t>
            </a:r>
          </a:p>
          <a:p>
            <a:endParaRPr dirty="0"/>
          </a:p>
          <a:p>
            <a:r>
              <a:rPr dirty="0"/>
              <a:t>AI does not diminish human dignity — we diminish our own dignity when we let it.</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Angel Delivers</a:t>
            </a:r>
          </a:p>
          <a:p>
            <a:endParaRPr lang="en-US" dirty="0"/>
          </a:p>
          <a:p>
            <a:r>
              <a:rPr dirty="0"/>
              <a:t>Luke 12:48 — "Everyone to whom much was given, of him much will be required, and from him to whom they entrusted much, they will demand the more."</a:t>
            </a:r>
          </a:p>
          <a:p>
            <a:r>
              <a:rPr dirty="0"/>
              <a:t>1 Corinthians 4:2 — "Moreover, it is required of stewards that they be found faithful."</a:t>
            </a:r>
          </a:p>
          <a:p>
            <a:r>
              <a:rPr dirty="0"/>
              <a:t>Matthew 25:14–30 — The parable of the talents. The servant who buried his one talent was not condemned for losing it; he was condemned for refusing to put it to work. That is the posture we cannot adopt with AI.</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Angel Delivers.</a:t>
            </a:r>
          </a:p>
          <a:p>
            <a:endParaRPr lang="en-US" dirty="0"/>
          </a:p>
          <a:p>
            <a:r>
              <a:rPr dirty="0"/>
              <a:t>COIN CUE: "Whose die pressed this coin?"</a:t>
            </a:r>
          </a:p>
          <a:p>
            <a:endParaRPr dirty="0"/>
          </a:p>
          <a:p>
            <a:r>
              <a:rPr dirty="0"/>
              <a:t>Psalm 146:3 — "Put not your trust in princes, in a son of man, in whom there is no salvation." The machine is the newest "prince." We do not place our trust there.</a:t>
            </a:r>
          </a:p>
          <a:p>
            <a:r>
              <a:rPr dirty="0"/>
              <a:t>Matthew 7:18 — "A healthy tree cannot bear bad fruit, nor can a diseased tree bear good fruit." What comes out is downstream of what was pressed in. Name the die, name the output.</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Jobie </a:t>
            </a:r>
            <a:r>
              <a:rPr lang="en-US" dirty="0"/>
              <a:t>Delivers./Angel Quantifies</a:t>
            </a:r>
            <a:endParaRPr dirty="0"/>
          </a:p>
          <a:p>
            <a:endParaRPr dirty="0"/>
          </a:p>
          <a:p>
            <a:r>
              <a:rPr dirty="0"/>
              <a:t>Define vector clearly. A task without clear intent has no direction — it drifts. Intent = direction + force.</a:t>
            </a:r>
          </a:p>
          <a:p>
            <a:endParaRPr dirty="0"/>
          </a:p>
          <a:p>
            <a:r>
              <a:rPr dirty="0"/>
              <a:t>Task + Purpose + End State = the shape of aligned intent. Without all three, the same capability can point two opposite ways.</a:t>
            </a:r>
          </a:p>
          <a:p>
            <a:endParaRPr dirty="0"/>
          </a:p>
          <a:p>
            <a:r>
              <a:rPr dirty="0"/>
              <a:t>Babel and the Great Commission had the same raw capability (humans building things). They had opposite intent. Babel: make a name for ourselves. Great Commission: make disciples in His name.</a:t>
            </a:r>
          </a:p>
          <a:p>
            <a:endParaRPr dirty="0"/>
          </a:p>
          <a:p>
            <a:r>
              <a:rPr dirty="0"/>
              <a:t>Every AI interaction is a mirror of the heart. The prompt is the intent. Ruthless clarity on the prompt prevents Babel-shaped output.</a:t>
            </a:r>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Angel Delivers.</a:t>
            </a:r>
          </a:p>
          <a:p>
            <a:endParaRPr lang="en-US" dirty="0"/>
          </a:p>
          <a:p>
            <a:r>
              <a:rPr dirty="0"/>
              <a:t>COIN CUE: Set the coin on the lectern, still visible.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"For now we see in a mirror dimly."</a:t>
            </a:r>
            <a:r>
              <a:rPr lang="en-US" dirty="0"/>
              <a:t> — </a:t>
            </a:r>
            <a:r>
              <a:rPr lang="en-US" b="1" dirty="0"/>
              <a:t>1 Corinthians 13:12</a:t>
            </a:r>
            <a:endParaRPr lang="en-US" dirty="0"/>
          </a:p>
          <a:p>
            <a:endParaRPr dirty="0"/>
          </a:p>
          <a:p>
            <a:r>
              <a:rPr dirty="0"/>
              <a:t>Isaiah 55:8–9 — "For my thoughts are not your thoughts, neither are your ways my ways, declares the Lord. For as the heavens are higher than the earth, so are my ways higher than your ways and my thoughts than your thoughts."</a:t>
            </a:r>
          </a:p>
          <a:p>
            <a:r>
              <a:rPr dirty="0"/>
              <a:t>If our best theology is partial, every other model we build is more partial still. Humility is not an add-on to Christian thought; it is structural. The same humility is the only honest posture toward an AI model — ours or anyone else's.</a:t>
            </a: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Jobie Delivers.</a:t>
            </a:r>
          </a:p>
          <a:p>
            <a:endParaRPr lang="en-US" dirty="0"/>
          </a:p>
          <a:p>
            <a:r>
              <a:rPr dirty="0"/>
              <a:t>COIN CUE: Pick the coin back up.</a:t>
            </a:r>
          </a:p>
          <a:p>
            <a:endParaRPr dirty="0"/>
          </a:p>
          <a:p>
            <a:r>
              <a:rPr dirty="0"/>
              <a:t>Reframe: "Is AI good or evil?" is the wrong question. A hammer builds a house or breaks a window. The question is the hand on the hammer.</a:t>
            </a:r>
          </a:p>
          <a:p>
            <a:endParaRPr dirty="0"/>
          </a:p>
          <a:p>
            <a:r>
              <a:rPr dirty="0"/>
              <a:t>The right questions assume you already know your die. You cannot ask them honestly without first knowing what truth you are pressing into the work.</a:t>
            </a:r>
          </a:p>
          <a:p>
            <a:endParaRPr dirty="0"/>
          </a:p>
          <a:p>
            <a:r>
              <a:rPr dirty="0"/>
              <a:t>Walk the five questions slowly. Each one is diagnostic.</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any of you lacks wisdom, let him ask God."</a:t>
            </a:r>
            <a:r>
              <a:rPr lang="en-US" dirty="0"/>
              <a:t> — </a:t>
            </a:r>
            <a:r>
              <a:rPr lang="en-US" b="1" dirty="0"/>
              <a:t>James 1:5</a:t>
            </a:r>
            <a:endParaRPr dirty="0"/>
          </a:p>
          <a:p>
            <a:endParaRPr dirty="0"/>
          </a:p>
          <a:p>
            <a:r>
              <a:rPr dirty="0"/>
              <a:t>James 1:5. When you do not know, ask God — not the model.</a:t>
            </a:r>
          </a:p>
          <a:p>
            <a:endParaRPr dirty="0"/>
          </a:p>
          <a:p>
            <a:r>
              <a:rPr dirty="0"/>
              <a:t>Transition into Act 3: the responsibility is ours.</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delivers.</a:t>
            </a:r>
          </a:p>
          <a:p>
            <a:endParaRPr dirty="0"/>
          </a:p>
          <a:p>
            <a:r>
              <a:rPr dirty="0"/>
              <a:t>Pastor Mike Grover call-back — Wednesday night at Fellowship Baptist, the word-study framework for Scripture. Brief, grateful, personal.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any of you lacks wisdom, let him ask God."</a:t>
            </a:r>
            <a:r>
              <a:rPr lang="en-US" dirty="0"/>
              <a:t> — </a:t>
            </a:r>
            <a:r>
              <a:rPr lang="en-US" b="1" dirty="0"/>
              <a:t>James 1:5</a:t>
            </a:r>
          </a:p>
          <a:p>
            <a:endParaRPr dirty="0"/>
          </a:p>
          <a:p>
            <a:r>
              <a:rPr dirty="0"/>
              <a:t>Pastors learned the method in seminary. The same method applies to every AI output — weigh the author's intent, test against the whole canon, resist private readings, stay humble.</a:t>
            </a:r>
          </a:p>
          <a:p>
            <a:endParaRPr dirty="0"/>
          </a:p>
          <a:p>
            <a:r>
              <a:rPr dirty="0"/>
              <a:t>You do not need a new framework. You need to aim the one you already have.</a:t>
            </a:r>
          </a:p>
          <a:p>
            <a:endParaRPr dirty="0"/>
          </a:p>
          <a:p>
            <a:r>
              <a:rPr dirty="0"/>
              <a:t>1 Thessalonians 5:21 is the New Testament command for exactly this discipline: test everything; hold fast what is good.</a:t>
            </a:r>
          </a:p>
          <a:p>
            <a:endParaRPr dirty="0"/>
          </a:p>
          <a:p>
            <a:r>
              <a:rPr dirty="0"/>
              <a:t>Set up the reveal.</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Jobie Delivers – Coin Hobby (TEST THE COIN / CASH REGISTER WITH MARBLE SLAB / TUNING FORK)</a:t>
            </a:r>
          </a:p>
          <a:p>
            <a:endParaRPr lang="en-US" dirty="0"/>
          </a:p>
          <a:p>
            <a:r>
              <a:rPr dirty="0"/>
              <a:t>COIN CUE — THE REVEAL: Pull out a second coin. Hold both up. "These coins look identical because they came from the same die. The Great Commission is a minting operation. We are the die."</a:t>
            </a:r>
            <a:endParaRPr lang="en-US" dirty="0"/>
          </a:p>
          <a:p>
            <a:endParaRPr dirty="0"/>
          </a:p>
          <a:p>
            <a:r>
              <a:rPr dirty="0"/>
              <a:t>Isaiah 49:16 — "Behold, I have engraved you on the palms of my hands; your walls are continually before me." God carries our image; we carry His. That is the shape of the die we are pressed from.</a:t>
            </a:r>
          </a:p>
          <a:p>
            <a:endParaRPr dirty="0"/>
          </a:p>
          <a:p>
            <a:r>
              <a:rPr dirty="0"/>
              <a:t>Matthew 28:18–20 — the Great Commission, the minting operation: "All authority in heaven and on earth has been given to me. Go therefore and make disciples of all nations, baptizing them in the name of the Father and of the Son and of the Holy Spirit, teaching them to observe all that I have commanded you."</a:t>
            </a:r>
          </a:p>
          <a:p>
            <a:endParaRPr dirty="0"/>
          </a:p>
          <a:p>
            <a:r>
              <a:rPr dirty="0"/>
              <a:t>1 Peter 5:2–3 — the shepherd as die: "Shepherd the flock of God that is among you, exercising oversight... being examples to the flock." The shepherd is the pattern pressed into the next generation.</a:t>
            </a:r>
          </a:p>
          <a:p>
            <a:endParaRPr dirty="0"/>
          </a:p>
          <a:p>
            <a:r>
              <a:rPr dirty="0"/>
              <a:t>Delivery: hold both coins here. This is the emotional apex. Slow down.</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Jobie delivers.</a:t>
            </a:r>
          </a:p>
          <a:p>
            <a:endParaRPr/>
          </a:p>
          <a:p>
            <a:r>
              <a:t>Each bullet is a category pastors can pilot this week — safely, with oversight.</a:t>
            </a:r>
          </a:p>
          <a:p>
            <a:endParaRPr/>
          </a:p>
          <a:p>
            <a:r>
              <a:t>- Multiplying capacity — drafting communications, summarizing meeting notes, research. NOT sermon drafting. Admin.</a:t>
            </a:r>
          </a:p>
          <a:p>
            <a:r>
              <a:t>- Accessibility — translation for Spanish speakers, transcription for hearing-impaired. Gospel-serving.</a:t>
            </a:r>
          </a:p>
          <a:p>
            <a:r>
              <a:t>- Stewardship — budgeting analysis, outreach analytics. Better decisions, less friction.</a:t>
            </a:r>
          </a:p>
          <a:p>
            <a:r>
              <a:t>- Freeing time for presence, prayer, pastoral care — the work only humans can do.</a:t>
            </a:r>
          </a:p>
          <a:p>
            <a:endParaRPr/>
          </a:p>
          <a:p>
            <a:r>
              <a:t>Proverbs 16:3. Commit the plans to the Lord — then let the tool serve the plan.</a:t>
            </a: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Jobie delivers.</a:t>
            </a:r>
          </a:p>
          <a:p>
            <a:endParaRPr dirty="0"/>
          </a:p>
          <a:p>
            <a:r>
              <a:rPr dirty="0"/>
              <a:t>Five common failure modes. Each deserves its own Part 2 session — we will not open them fully today.</a:t>
            </a:r>
          </a:p>
          <a:p>
            <a:endParaRPr dirty="0"/>
          </a:p>
          <a:p>
            <a:r>
              <a:rPr dirty="0"/>
              <a:t>- Using output without review.</a:t>
            </a:r>
          </a:p>
          <a:p>
            <a:r>
              <a:rPr dirty="0"/>
              <a:t>- Replacing pastoral care with a chatbot.</a:t>
            </a:r>
          </a:p>
          <a:p>
            <a:r>
              <a:rPr dirty="0"/>
              <a:t>- Trusting AI on theology or Scripture interpretation.</a:t>
            </a:r>
          </a:p>
          <a:p>
            <a:r>
              <a:rPr dirty="0"/>
              <a:t>- Building dependency that atrophies human skill, judgment, and relationship.</a:t>
            </a:r>
          </a:p>
          <a:p>
            <a:r>
              <a:rPr dirty="0"/>
              <a:t>- Letting AI shape doctrine without trained human oversight.</a:t>
            </a:r>
          </a:p>
          <a:p>
            <a:endParaRPr dirty="0"/>
          </a:p>
          <a:p>
            <a:r>
              <a:rPr dirty="0"/>
              <a:t>Proverbs 14:12 — "a way that seems right... but its end is death." The seductive danger is exactly the way that feels right.</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Angel Presents</a:t>
            </a:r>
          </a:p>
          <a:p>
            <a:endParaRPr lang="en-US" dirty="0"/>
          </a:p>
          <a:p>
            <a:r>
              <a:rPr dirty="0"/>
              <a:t>This is the premise of the hour. Pastors are here because your people are already in the machine — being discipled, often, through algorithms built by people who do not know or love them.</a:t>
            </a:r>
          </a:p>
          <a:p>
            <a:endParaRPr dirty="0"/>
          </a:p>
          <a:p>
            <a:r>
              <a:rPr dirty="0"/>
              <a:t>A pastor is already the primary interpreter of reality for a congregation. AI does not replace that role; it puts pressure on it.</a:t>
            </a:r>
          </a:p>
          <a:p>
            <a:endParaRPr dirty="0"/>
          </a:p>
          <a:p>
            <a:r>
              <a:rPr dirty="0"/>
              <a:t>Promise the payoff: a three-part frame, a physical prop, and something that will change how you see the tools on your own phone.</a:t>
            </a: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Jobie delivers.</a:t>
            </a:r>
          </a:p>
          <a:p>
            <a:endParaRPr/>
          </a:p>
          <a:p>
            <a:r>
              <a:t>Five "never" lines. These are non-negotiables.</a:t>
            </a:r>
          </a:p>
          <a:p>
            <a:endParaRPr/>
          </a:p>
          <a:p>
            <a:r>
              <a:t>- Deceive — deepfakes, synthetic voices, fabricated content. Violates the ninth commandment.</a:t>
            </a:r>
          </a:p>
          <a:p>
            <a:r>
              <a:t>- Replace the irreplaceable — Holy Spirit, human soul, pastoral relationship.</a:t>
            </a:r>
          </a:p>
          <a:p>
            <a:r>
              <a:t>- Manipulate — exploit psychological patterns in members.</a:t>
            </a:r>
          </a:p>
          <a:p>
            <a:r>
              <a:t>- Avoid accountability — "the AI said it" is not a defense.</a:t>
            </a:r>
          </a:p>
          <a:p>
            <a:r>
              <a:t>- Claim divine authority — AI does not prophesy; it identifies patterns. Make that distinction clear.</a:t>
            </a:r>
          </a:p>
          <a:p>
            <a:endParaRPr/>
          </a:p>
          <a:p>
            <a:r>
              <a:t>Exodus 20:16 — "You shall not bear false witness." The commandment predates the technology. It still applies.</a:t>
            </a:r>
          </a:p>
        </p:txBody>
      </p:sp>
      <p:sp>
        <p:nvSpPr>
          <p:cNvPr id="4" name="Slide Number Placeholder 3"/>
          <p:cNvSpPr>
            <a:spLocks noGrp="1"/>
          </p:cNvSpPr>
          <p:nvPr>
            <p:ph type="sldNum" sz="quarter" idx="5"/>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Jobie delivers from 27 years of military experience.</a:t>
            </a:r>
          </a:p>
          <a:p>
            <a:endParaRPr dirty="0"/>
          </a:p>
          <a:p>
            <a:r>
              <a:rPr dirty="0"/>
              <a:t>Commander's Intent is how the U.S. military wields power without needing perfect communication or perfect technology.</a:t>
            </a:r>
          </a:p>
          <a:p>
            <a:endParaRPr dirty="0"/>
          </a:p>
          <a:p>
            <a:r>
              <a:rPr dirty="0"/>
              <a:t>The Directed Vector has four parts: End State, Constraints, Success Criteria, Underlying Why.</a:t>
            </a:r>
          </a:p>
          <a:p>
            <a:endParaRPr dirty="0"/>
          </a:p>
          <a:p>
            <a:r>
              <a:rPr dirty="0"/>
              <a:t>This is how you give AI intent — AND how you discern its output. Pastors will recognize it as a leadership framework they already use in shepherding a congregation.</a:t>
            </a:r>
          </a:p>
          <a:p>
            <a:endParaRPr dirty="0"/>
          </a:p>
          <a:p>
            <a:r>
              <a:rPr dirty="0"/>
              <a:t>Habakkuk 2:2: write the vision plain so he may run who reads it. That is the end state. That is the intent.</a:t>
            </a:r>
          </a:p>
        </p:txBody>
      </p:sp>
      <p:sp>
        <p:nvSpPr>
          <p:cNvPr id="4" name="Slide Number Placeholder 3"/>
          <p:cNvSpPr>
            <a:spLocks noGrp="1"/>
          </p:cNvSpPr>
          <p:nvPr>
            <p:ph type="sldNum" sz="quarter" idx="5"/>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Jobie </a:t>
            </a:r>
            <a:r>
              <a:rPr lang="en-US" dirty="0"/>
              <a:t>Delivers.</a:t>
            </a:r>
            <a:endParaRPr dirty="0"/>
          </a:p>
          <a:p>
            <a:endParaRPr dirty="0"/>
          </a:p>
          <a:p>
            <a:r>
              <a:rPr dirty="0"/>
              <a:t>Three words. Write them on the wall.</a:t>
            </a:r>
          </a:p>
          <a:p>
            <a:endParaRPr dirty="0"/>
          </a:p>
          <a:p>
            <a:r>
              <a:rPr dirty="0"/>
              <a:t>- Ruthless Clarity — say exactly what you mean.</a:t>
            </a:r>
          </a:p>
          <a:p>
            <a:r>
              <a:rPr dirty="0"/>
              <a:t>- Reduce Ambiguity — remove what the model can misread.</a:t>
            </a:r>
          </a:p>
          <a:p>
            <a:r>
              <a:rPr dirty="0"/>
              <a:t>- Know Your Why — without it, any output is noise.</a:t>
            </a:r>
          </a:p>
          <a:p>
            <a:endParaRPr dirty="0"/>
          </a:p>
          <a:p>
            <a:r>
              <a:rPr dirty="0"/>
              <a:t>These are operator</a:t>
            </a:r>
            <a:r>
              <a:rPr lang="en-US" dirty="0"/>
              <a:t> (warrior)</a:t>
            </a:r>
            <a:r>
              <a:rPr dirty="0"/>
              <a:t> disciplines. They are also preacher disciplines. Same DNA.</a:t>
            </a:r>
          </a:p>
          <a:p>
            <a:endParaRPr dirty="0"/>
          </a:p>
          <a:p>
            <a:r>
              <a:rPr dirty="0"/>
              <a:t>Matthew 5:37 — "let your yes be yes." Jesus gave us the discipline first.</a:t>
            </a:r>
          </a:p>
        </p:txBody>
      </p:sp>
      <p:sp>
        <p:nvSpPr>
          <p:cNvPr id="4" name="Slide Number Placeholder 3"/>
          <p:cNvSpPr>
            <a:spLocks noGrp="1"/>
          </p:cNvSpPr>
          <p:nvPr>
            <p:ph type="sldNum" sz="quarter" idx="5"/>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closes Act 3.</a:t>
            </a:r>
          </a:p>
          <a:p>
            <a:endParaRPr dirty="0"/>
          </a:p>
          <a:p>
            <a:r>
              <a:rPr dirty="0"/>
              <a:t>Action list. Not after more study — today.</a:t>
            </a:r>
          </a:p>
          <a:p>
            <a:endParaRPr dirty="0"/>
          </a:p>
          <a:p>
            <a:r>
              <a:rPr dirty="0"/>
              <a:t>1. Try it with intent. Open ChatGPT or Claude. Pick a real task. Write the prompt with ruthless clarity. Evaluate the output the way you would evaluate a verse in sermon prep.</a:t>
            </a:r>
          </a:p>
          <a:p>
            <a:r>
              <a:rPr dirty="0"/>
              <a:t>2. Name your die — establish guardrails. Before you use AI in ministry, write down the truth you are pressing into it. If you cannot name the die, do not mint a coin.</a:t>
            </a:r>
          </a:p>
          <a:p>
            <a:r>
              <a:rPr dirty="0"/>
              <a:t>3. Equip the flock — start the conversation. Your congregation is already in the mirror. Be the place they can ask questions. Do not let the culture define AI for them.</a:t>
            </a:r>
          </a:p>
          <a:p>
            <a:endParaRPr dirty="0"/>
          </a:p>
          <a:p>
            <a:r>
              <a:rPr dirty="0"/>
              <a:t>James 1:22 — "be doers of the word, not hearers only." Tomorrow's sermons do not wait for a seminar.</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"Be doers of the word, and not hearers only, deceiving yourselves."</a:t>
            </a:r>
            <a:r>
              <a:rPr lang="en-US" dirty="0"/>
              <a:t> — </a:t>
            </a:r>
            <a:r>
              <a:rPr lang="en-US" b="1" dirty="0"/>
              <a:t>James 1:22</a:t>
            </a:r>
          </a:p>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Angel or Jobie. Bookend the hour.</a:t>
            </a:r>
          </a:p>
          <a:p>
            <a:endParaRPr/>
          </a:p>
          <a:p>
            <a:r>
              <a:t>Match Slide 4. If nothing else:</a:t>
            </a:r>
          </a:p>
          <a:p>
            <a:endParaRPr/>
          </a:p>
          <a:p>
            <a:r>
              <a:t>- What it is — Augmented Intelligence. Mirror. Pattern-matcher. Memory-builder. Reaches Knowledge, never Wisdom.</a:t>
            </a:r>
          </a:p>
          <a:p>
            <a:r>
              <a:t>- How it aligns — Fear rightly ordered. Truth (creation is not greater than Creator). Wisdom (image-bearer's calling).</a:t>
            </a:r>
          </a:p>
          <a:p>
            <a:r>
              <a:t>- Our responsibility — We are the die. We wield. We equip. We do not surrender.</a:t>
            </a:r>
          </a:p>
          <a:p>
            <a:endParaRPr/>
          </a:p>
          <a:p>
            <a:r>
              <a:t>2 Timothy 3:16–17 — the man of God, equipped for every good work. This is the equipping.</a:t>
            </a:r>
          </a:p>
        </p:txBody>
      </p:sp>
      <p:sp>
        <p:nvSpPr>
          <p:cNvPr id="4" name="Slide Number Placeholder 3"/>
          <p:cNvSpPr>
            <a:spLocks noGrp="1"/>
          </p:cNvSpPr>
          <p:nvPr>
            <p:ph type="sldNum" sz="quarter" idx="5"/>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wraps.</a:t>
            </a:r>
          </a:p>
          <a:p>
            <a:endParaRPr dirty="0"/>
          </a:p>
          <a:p>
            <a:r>
              <a:rPr dirty="0"/>
              <a:t>Part 1 was the foundation. Two more parts planned:</a:t>
            </a:r>
          </a:p>
          <a:p>
            <a:endParaRPr dirty="0"/>
          </a:p>
          <a:p>
            <a:r>
              <a:rPr dirty="0"/>
              <a:t>- Part 2 — Practical Uses (+ Risks): sermon research, communications, accessibility, administration — with specific risks and guardrails.</a:t>
            </a:r>
          </a:p>
          <a:p>
            <a:r>
              <a:rPr dirty="0"/>
              <a:t>- Part 3 — How to Get Started: policy template, tooling recommendations, staff training, first-90-days implementation plan.</a:t>
            </a:r>
          </a:p>
          <a:p>
            <a:endParaRPr dirty="0"/>
          </a:p>
          <a:p>
            <a:r>
              <a:rPr dirty="0"/>
              <a:t>Dates are not set yet — TBBA and DataCorps will schedule in the coming weeks. Stay connected via email.</a:t>
            </a:r>
          </a:p>
        </p:txBody>
      </p:sp>
      <p:sp>
        <p:nvSpPr>
          <p:cNvPr id="4" name="Slide Number Placeholder 3"/>
          <p:cNvSpPr>
            <a:spLocks noGrp="1"/>
          </p:cNvSpPr>
          <p:nvPr>
            <p:ph type="sldNum" sz="quarter" idx="5"/>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Open the room.</a:t>
            </a:r>
          </a:p>
          <a:p>
            <a:endParaRPr dirty="0"/>
          </a:p>
          <a:p>
            <a:r>
              <a:rPr dirty="0"/>
              <a:t>Questions, concerns, disagreements, pushback all welcome.</a:t>
            </a:r>
          </a:p>
          <a:p>
            <a:endParaRPr dirty="0"/>
          </a:p>
          <a:p>
            <a:r>
              <a:rPr dirty="0"/>
              <a:t>If you would rather not ask publicly, come talk to us after. We will stay as long as anyone wants to talk.</a:t>
            </a:r>
          </a:p>
          <a:p>
            <a:endParaRPr dirty="0"/>
          </a:p>
          <a:p>
            <a:r>
              <a:rPr dirty="0"/>
              <a:t>Contact: </a:t>
            </a:r>
            <a:r>
              <a:rPr dirty="0" err="1"/>
              <a:t>datacorps.com</a:t>
            </a:r>
            <a:r>
              <a:rPr dirty="0"/>
              <a:t> · </a:t>
            </a:r>
            <a:r>
              <a:rPr dirty="0" err="1"/>
              <a:t>angelrojasjr.com</a:t>
            </a:r>
            <a:r>
              <a:rPr dirty="0"/>
              <a:t>. Email is welcome; both of us will respond.</a:t>
            </a:r>
          </a:p>
          <a:p>
            <a:endParaRPr dirty="0"/>
          </a:p>
          <a:p>
            <a:r>
              <a:rPr dirty="0"/>
              <a:t>Close with the DataCorps mission: "Honor God, protect our clients using technology, and be awesome." Leave it ringing.</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7012A-DAB9-A4A0-9510-70DE9038F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E9AC5-D245-73C0-1DA1-20324226EB7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2ECE63FB-3183-AD08-3D3B-99A2E4858838}"/>
              </a:ext>
            </a:extLst>
          </p:cNvPr>
          <p:cNvSpPr>
            <a:spLocks noGrp="1"/>
          </p:cNvSpPr>
          <p:nvPr>
            <p:ph type="body" sz="quarter" idx="3"/>
          </p:nvPr>
        </p:nvSpPr>
        <p:spPr/>
        <p:txBody>
          <a:bodyPr/>
          <a:lstStyle/>
          <a:p>
            <a:r>
              <a:rPr lang="en-US" dirty="0"/>
              <a:t>Angel Presents</a:t>
            </a:r>
          </a:p>
          <a:p>
            <a:endParaRPr lang="en-US" dirty="0"/>
          </a:p>
          <a:p>
            <a:r>
              <a:rPr dirty="0"/>
              <a:t>This is the premise of the hour. Pastors are here because your people are already in the machine — being discipled, often, through algorithms built by people who do not know or love them.</a:t>
            </a:r>
          </a:p>
          <a:p>
            <a:endParaRPr dirty="0"/>
          </a:p>
          <a:p>
            <a:r>
              <a:rPr dirty="0"/>
              <a:t>A pastor is already the primary interpreter of reality for a congregation. AI does not replace that role; it puts pressure on it.</a:t>
            </a:r>
          </a:p>
          <a:p>
            <a:endParaRPr dirty="0"/>
          </a:p>
          <a:p>
            <a:r>
              <a:rPr dirty="0"/>
              <a:t>Promise the payoff: a three-part frame, a physical prop, and something that will change how you see the tools on your own phone.</a:t>
            </a:r>
          </a:p>
        </p:txBody>
      </p:sp>
      <p:sp>
        <p:nvSpPr>
          <p:cNvPr id="4" name="Slide Number Placeholder 3">
            <a:extLst>
              <a:ext uri="{FF2B5EF4-FFF2-40B4-BE49-F238E27FC236}">
                <a16:creationId xmlns:a16="http://schemas.microsoft.com/office/drawing/2014/main" id="{AF7CB27A-567D-202F-3A84-3203AFC6316B}"/>
              </a:ext>
            </a:extLst>
          </p:cNvPr>
          <p:cNvSpPr>
            <a:spLocks noGrp="1"/>
          </p:cNvSpPr>
          <p:nvPr>
            <p:ph type="sldNum" sz="quarter" idx="5"/>
          </p:nvPr>
        </p:nvSpPr>
        <p:spPr/>
      </p:sp>
    </p:spTree>
    <p:extLst>
      <p:ext uri="{BB962C8B-B14F-4D97-AF65-F5344CB8AC3E}">
        <p14:creationId xmlns:p14="http://schemas.microsoft.com/office/powerpoint/2010/main" val="86076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Angel Presents</a:t>
            </a:r>
          </a:p>
          <a:p>
            <a:r>
              <a:rPr lang="en-US" dirty="0"/>
              <a:t>'</a:t>
            </a:r>
            <a:endParaRPr dirty="0"/>
          </a:p>
          <a:p>
            <a:r>
              <a:rPr dirty="0"/>
              <a:t>The three takeaways are the promise: what it is, how it aligns, what our responsibility is. Everything serves these three.</a:t>
            </a:r>
          </a:p>
          <a:p>
            <a:endParaRPr dirty="0"/>
          </a:p>
          <a:p>
            <a:r>
              <a:rPr dirty="0"/>
              <a:t>Explicitly reject FUD (fear, uncertainty, doubt) as a marketing posture. That is how technology gets sold to the church; that is not how Scripture shapes us.</a:t>
            </a:r>
          </a:p>
          <a:p>
            <a:endParaRPr dirty="0"/>
          </a:p>
          <a:p>
            <a:r>
              <a:rPr dirty="0"/>
              <a:t>If nothing else lands, send them out with those three.</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Angel delivers.</a:t>
            </a:r>
          </a:p>
          <a:p>
            <a:endParaRPr dirty="0"/>
          </a:p>
          <a:p>
            <a:r>
              <a:rPr dirty="0"/>
              <a:t>Open with the personal anecdote: last Wednesday night in Bible study at Fellowship Baptist, Pastor Mike was walking through how to study a word in Scripture. Providentially timed.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Wednesday night in Bible study at my home church, </a:t>
            </a:r>
            <a:r>
              <a:rPr lang="en-US" b="1" dirty="0"/>
              <a:t>Fellowship Baptist</a:t>
            </a:r>
            <a:r>
              <a:rPr lang="en-US" dirty="0"/>
              <a:t>, my pastor — </a:t>
            </a:r>
            <a:r>
              <a:rPr lang="en-US" b="1" dirty="0"/>
              <a:t>Pastor Mike Grover</a:t>
            </a:r>
            <a:r>
              <a:rPr lang="en-US" dirty="0"/>
              <a:t> — was teaching exactly this: </a:t>
            </a:r>
            <a:r>
              <a:rPr lang="en-US" i="1" dirty="0"/>
              <a:t>words have meanings, and words matter.</a:t>
            </a:r>
            <a:r>
              <a:rPr lang="en-US" dirty="0"/>
              <a:t> The pastors in this room know the discipline. We are dealing with </a:t>
            </a:r>
            <a:r>
              <a:rPr lang="en-US" i="1" dirty="0"/>
              <a:t>"Intelligence"</a:t>
            </a:r>
            <a:r>
              <a:rPr lang="en-US" dirty="0"/>
              <a:t> here, and the words we use to describe it are not neutral.</a:t>
            </a:r>
            <a:endParaRPr dirty="0"/>
          </a:p>
          <a:p>
            <a:endParaRPr dirty="0"/>
          </a:p>
          <a:p>
            <a:r>
              <a:rPr dirty="0"/>
              <a:t>Pastors in this room already know this discipline — seminary taught it. We are not teaching hermeneutics. We are naming a skill you have and pointing it at AI.</a:t>
            </a:r>
          </a:p>
          <a:p>
            <a:endParaRPr dirty="0"/>
          </a:p>
          <a:p>
            <a:r>
              <a:rPr dirty="0"/>
              <a:t>Vocabulary matters: Artificial implies a parallel mind (there is none). Augmented implies a human extension (there is one — you). The word we choose tells us who is responsible.</a:t>
            </a:r>
          </a:p>
          <a:p>
            <a:endParaRPr dirty="0"/>
          </a:p>
          <a:p>
            <a:r>
              <a:rPr dirty="0"/>
              <a:t>Psalm 8:4–6 anchor — dominion over the works of our hands. AI is the works of our hands. We remain responsible.</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Jobie delivers. Opens Act 1's timeline.</a:t>
            </a:r>
            <a:endParaRPr lang="en-US" dirty="0"/>
          </a:p>
          <a:p>
            <a:endParaRPr lang="en-US" dirty="0"/>
          </a:p>
          <a:p>
            <a:r>
              <a:rPr lang="en-US" dirty="0"/>
              <a:t>What is technology?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human augmentation of capacity. Every tool, from the plow to the printing press to the language model.</a:t>
            </a:r>
            <a:endParaRPr dirty="0"/>
          </a:p>
          <a:p>
            <a:endParaRPr dirty="0"/>
          </a:p>
          <a:p>
            <a:r>
              <a:rPr dirty="0"/>
              <a:t>Pastors know Ecclesiastes 1:9 — "nothing new under the sun." AI fits this verse, not the exception to it.</a:t>
            </a:r>
          </a:p>
          <a:p>
            <a:endParaRPr dirty="0"/>
          </a:p>
          <a:p>
            <a:r>
              <a:rPr dirty="0"/>
              <a:t>Define technology upfront: the human augmentation of capacity. Plow. Printing press. Computer. Language model. All of these are augmentations of what humans could already do.</a:t>
            </a:r>
          </a:p>
          <a:p>
            <a:endParaRPr dirty="0"/>
          </a:p>
          <a:p>
            <a:r>
              <a:rPr dirty="0"/>
              <a:t>Walk the timeline briskly. The point is not the dates; it is the realization that AI is older than most people in the room.</a:t>
            </a:r>
          </a:p>
          <a:p>
            <a:endParaRPr dirty="0"/>
          </a:p>
          <a:p>
            <a:r>
              <a:rPr dirty="0"/>
              <a:t>Close with the </a:t>
            </a:r>
            <a:r>
              <a:rPr dirty="0" err="1"/>
              <a:t>AlexNet</a:t>
            </a:r>
            <a:r>
              <a:rPr dirty="0"/>
              <a:t> line — "the math was not new; the GPUs were." That earns the pivot to Slide 7.</a:t>
            </a:r>
            <a:endParaRPr lang="en-US" dirty="0"/>
          </a:p>
          <a:p>
            <a:endParaRPr lang="en-US" dirty="0"/>
          </a:p>
          <a:p>
            <a:r>
              <a:rPr lang="en-US" i="1" dirty="0"/>
              <a:t>"What has been is what will be, and what has been done is what will be done, and there is nothing new under the sun."</a:t>
            </a:r>
            <a:r>
              <a:rPr lang="en-US" dirty="0"/>
              <a:t> — </a:t>
            </a:r>
            <a:r>
              <a:rPr lang="en-US" b="1" dirty="0"/>
              <a:t>Ecclesiastes 1:9</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Jobie delivers.</a:t>
            </a:r>
            <a:endParaRPr lang="en-US" dirty="0"/>
          </a:p>
          <a:p>
            <a:endParaRPr lang="en-US" dirty="0"/>
          </a:p>
          <a:p>
            <a:r>
              <a:rPr lang="en-US" dirty="0"/>
              <a:t>GPT stands for Generative Pre-trained Transformer.</a:t>
            </a:r>
          </a:p>
          <a:p>
            <a:endParaRPr lang="en-US" dirty="0"/>
          </a:p>
          <a:p>
            <a:r>
              <a:rPr lang="en-US" dirty="0"/>
              <a:t>It's the name of the AI model architecture developed by OpenAI:</a:t>
            </a:r>
          </a:p>
          <a:p>
            <a:endParaRPr lang="en-US" dirty="0"/>
          </a:p>
          <a:p>
            <a:r>
              <a:rPr lang="en-US" dirty="0"/>
              <a:t>Generative → It generates text (or other content) based on patterns it learned.</a:t>
            </a:r>
          </a:p>
          <a:p>
            <a:r>
              <a:rPr lang="en-US" dirty="0"/>
              <a:t>Pre-trained → The model is first trained on a massive amount of data before being fine-tuned for specific tasks.</a:t>
            </a:r>
          </a:p>
          <a:p>
            <a:r>
              <a:rPr lang="en-US" dirty="0"/>
              <a:t>Transformer → The underlying neural network architecture (introduced in the 2017 paper "Attention Is All You Need") that powers it.</a:t>
            </a:r>
            <a:endParaRPr dirty="0"/>
          </a:p>
          <a:p>
            <a:endParaRPr dirty="0"/>
          </a:p>
          <a:p>
            <a:r>
              <a:rPr dirty="0"/>
              <a:t>The transformer architecture (2017) is the engine behind ChatGPT, Claude, and Gemini.</a:t>
            </a:r>
          </a:p>
          <a:p>
            <a:endParaRPr dirty="0"/>
          </a:p>
          <a:p>
            <a:r>
              <a:rPr dirty="0"/>
              <a:t>"Published" is in scare-quotes on purpose: what was disclosed publicly in 2017 was likely already in use longer than the public record acknowledges. Do not overstate, but do not pretend otherwise.</a:t>
            </a:r>
          </a:p>
          <a:p>
            <a:endParaRPr dirty="0"/>
          </a:p>
          <a:p>
            <a:r>
              <a:rPr dirty="0"/>
              <a:t>ChatGPT's 100-million-users-in-2-months number is the headline, but the real story is distribution, not discovery.</a:t>
            </a:r>
          </a:p>
          <a:p>
            <a:endParaRPr dirty="0"/>
          </a:p>
          <a:p>
            <a:r>
              <a:rPr dirty="0"/>
              <a:t>Land the line: "cheap enough for everyone." That frame carries the rest of the hour.</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Jobie delivers.</a:t>
            </a:r>
          </a:p>
          <a:p>
            <a:endParaRPr dirty="0"/>
          </a:p>
          <a:p>
            <a:r>
              <a:rPr dirty="0"/>
              <a:t>Three categories: Narrow (what your congregation uses), AGI (not publicly acknowledged), ASI (speculative).</a:t>
            </a:r>
          </a:p>
          <a:p>
            <a:endParaRPr dirty="0"/>
          </a:p>
          <a:p>
            <a:r>
              <a:rPr dirty="0"/>
              <a:t>Handle AGI/ASI carefully. Do not overstate. Do not understate. We speak from what we know and what we have seen hinted at.</a:t>
            </a:r>
          </a:p>
          <a:p>
            <a:endParaRPr dirty="0"/>
          </a:p>
          <a:p>
            <a:r>
              <a:rPr dirty="0"/>
              <a:t>Matthew 24:24 is the serious undercurrent: as capability compounds, the possibility of deception that could mislead even the elect is not theoretical — it is a category of risk Scripture already names.</a:t>
            </a:r>
          </a:p>
          <a:p>
            <a:endParaRPr dirty="0"/>
          </a:p>
          <a:p>
            <a:r>
              <a:rPr dirty="0"/>
              <a:t>Lead into Slide 9 with: "so what are your people actually touching?"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"For false </a:t>
            </a:r>
            <a:r>
              <a:rPr lang="en-US" i="1" dirty="0" err="1"/>
              <a:t>christs</a:t>
            </a:r>
            <a:r>
              <a:rPr lang="en-US" i="1" dirty="0"/>
              <a:t> and false prophets will arise and perform great signs and wonders, so as to lead astray, if possible, even the elect."</a:t>
            </a:r>
            <a:r>
              <a:rPr lang="en-US" dirty="0"/>
              <a:t> — </a:t>
            </a:r>
            <a:r>
              <a:rPr lang="en-US" b="1" dirty="0"/>
              <a:t>Matthew 24:24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Satan has three key weapons, and this technology can wield them: Fear, Deception, Pride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6C0-408D-405A-A976-A5C12F02D1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85496-3703-6552-3BD8-521FAFB26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A4E9-32FF-54F2-F097-C4AFACAEC07A}"/>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5" name="Footer Placeholder 4">
            <a:extLst>
              <a:ext uri="{FF2B5EF4-FFF2-40B4-BE49-F238E27FC236}">
                <a16:creationId xmlns:a16="http://schemas.microsoft.com/office/drawing/2014/main" id="{6BF98296-3352-75E6-87BD-9B807FF32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B461A-57F3-7158-3C8E-7137DB7B79DD}"/>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133800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D4F4-CF66-773E-CA83-2BD51E5C6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4C246-C856-00E5-887E-5537BC783B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502F2-FC2D-D2A6-9CF8-9710405FC91A}"/>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5" name="Footer Placeholder 4">
            <a:extLst>
              <a:ext uri="{FF2B5EF4-FFF2-40B4-BE49-F238E27FC236}">
                <a16:creationId xmlns:a16="http://schemas.microsoft.com/office/drawing/2014/main" id="{D8B74F16-D00F-3486-298A-31661A8D6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B31C0-B4DF-997F-03C1-98048669D75B}"/>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106213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B222E-7F15-BAE2-AC9B-F90B587E7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2624D-48BC-9873-1A97-545FEF133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9CF19-5251-5287-C745-F08177A1F9F1}"/>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5" name="Footer Placeholder 4">
            <a:extLst>
              <a:ext uri="{FF2B5EF4-FFF2-40B4-BE49-F238E27FC236}">
                <a16:creationId xmlns:a16="http://schemas.microsoft.com/office/drawing/2014/main" id="{73E7497A-A668-1F8C-57CB-53DEE2562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19A44-5C9D-DA48-667C-522CD4546335}"/>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370759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C7BB-3FAF-6FE1-F7A2-CC239E41E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BF985-E145-06B0-B631-36DB00D8F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DC022-D94C-BCF8-BBA3-CC8467ECC4BF}"/>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5" name="Footer Placeholder 4">
            <a:extLst>
              <a:ext uri="{FF2B5EF4-FFF2-40B4-BE49-F238E27FC236}">
                <a16:creationId xmlns:a16="http://schemas.microsoft.com/office/drawing/2014/main" id="{A5A25340-FBFA-E0FC-4FA2-A5D2DF20E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70BF2-7571-5A26-453B-E19C5DCE5F6B}"/>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243309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1985-7DA5-171E-4427-00A429D2C2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17306-5D44-0DCF-EB4D-5CBBC949B9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2F402-3538-DFBF-D060-4E5AB91F9CDA}"/>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5" name="Footer Placeholder 4">
            <a:extLst>
              <a:ext uri="{FF2B5EF4-FFF2-40B4-BE49-F238E27FC236}">
                <a16:creationId xmlns:a16="http://schemas.microsoft.com/office/drawing/2014/main" id="{71631AED-21BE-2BDB-6F00-576759747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38EB5-D28C-6B08-496B-63C6ECED28ED}"/>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186629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8532-C74B-7527-6D6C-A14FDB71E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1A074-AF5F-46DB-71A2-7C612B26E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1ECC6-C5E2-FB67-5C70-9BC4622F6F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D375FE-A7D4-8888-AD83-ECFB0D48973B}"/>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6" name="Footer Placeholder 5">
            <a:extLst>
              <a:ext uri="{FF2B5EF4-FFF2-40B4-BE49-F238E27FC236}">
                <a16:creationId xmlns:a16="http://schemas.microsoft.com/office/drawing/2014/main" id="{04F2B6D7-7A3A-9A4E-08F3-CA1F9D223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93913-AD7C-4FC8-0834-3BEB12B0FD80}"/>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404537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560E-A636-691C-9F12-21B8EF90BA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72DB0D-2596-60F3-BE84-441D1E3A4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354F98-757D-04BC-FCC1-421B9E0F4A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53C4C-58C4-1F82-74FE-62069FD09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E334D3-048E-FCA0-B8E1-474AA2E6A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65274-CB85-1814-73B7-23CC9735FFA5}"/>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8" name="Footer Placeholder 7">
            <a:extLst>
              <a:ext uri="{FF2B5EF4-FFF2-40B4-BE49-F238E27FC236}">
                <a16:creationId xmlns:a16="http://schemas.microsoft.com/office/drawing/2014/main" id="{E24B45F3-5465-5877-064B-85D18D2C0A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205F78-8DF2-610C-1855-508D51C1FF42}"/>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47431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E6D1-FB68-61FC-A1D9-D5A86EE21E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152B70-E154-F98D-64FE-A6ECE68C8103}"/>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4" name="Footer Placeholder 3">
            <a:extLst>
              <a:ext uri="{FF2B5EF4-FFF2-40B4-BE49-F238E27FC236}">
                <a16:creationId xmlns:a16="http://schemas.microsoft.com/office/drawing/2014/main" id="{1DA8B45E-F1AC-8EA9-3C4E-5B79819844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E1DF5B-221C-953C-BC01-253CB252111A}"/>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190672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8C995-47EB-B606-68B4-F9EEA6E7F342}"/>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3" name="Footer Placeholder 2">
            <a:extLst>
              <a:ext uri="{FF2B5EF4-FFF2-40B4-BE49-F238E27FC236}">
                <a16:creationId xmlns:a16="http://schemas.microsoft.com/office/drawing/2014/main" id="{B069F993-D1F7-3E86-8EDE-531336FF5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1B5526-B787-B430-2E84-8A19F97EBC60}"/>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421650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E832-90DD-FE79-FB59-0B067A97C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5AB3A5-02E5-C8B0-7BE9-8AB40F2C5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0E3CF8-3890-21A6-F563-BA80C2CE9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FE4005-E208-83B1-5B5F-FC4D838A6FED}"/>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6" name="Footer Placeholder 5">
            <a:extLst>
              <a:ext uri="{FF2B5EF4-FFF2-40B4-BE49-F238E27FC236}">
                <a16:creationId xmlns:a16="http://schemas.microsoft.com/office/drawing/2014/main" id="{28DD1758-ADC1-6CA0-E92B-507EDA4A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627E2-ACEC-F6FB-39D4-BC3366AF2F23}"/>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335082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E993-C9DC-6617-1E92-68CF1F4BC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4DFF38-22CC-5365-EB27-39AA82DB49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D6A36-2FD2-AE5F-B342-17FC92061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717A3-0ADB-2E7A-F970-89E04577853C}"/>
              </a:ext>
            </a:extLst>
          </p:cNvPr>
          <p:cNvSpPr>
            <a:spLocks noGrp="1"/>
          </p:cNvSpPr>
          <p:nvPr>
            <p:ph type="dt" sz="half" idx="10"/>
          </p:nvPr>
        </p:nvSpPr>
        <p:spPr/>
        <p:txBody>
          <a:bodyPr/>
          <a:lstStyle/>
          <a:p>
            <a:fld id="{10186252-180C-3641-A688-13DEAF79B5E6}" type="datetimeFigureOut">
              <a:rPr lang="en-US" smtClean="0"/>
              <a:t>4/19/26</a:t>
            </a:fld>
            <a:endParaRPr lang="en-US"/>
          </a:p>
        </p:txBody>
      </p:sp>
      <p:sp>
        <p:nvSpPr>
          <p:cNvPr id="6" name="Footer Placeholder 5">
            <a:extLst>
              <a:ext uri="{FF2B5EF4-FFF2-40B4-BE49-F238E27FC236}">
                <a16:creationId xmlns:a16="http://schemas.microsoft.com/office/drawing/2014/main" id="{3B194072-0998-99AA-81A1-C9822B19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6FDE0-E2B2-BC19-A400-4D95BD338EED}"/>
              </a:ext>
            </a:extLst>
          </p:cNvPr>
          <p:cNvSpPr>
            <a:spLocks noGrp="1"/>
          </p:cNvSpPr>
          <p:nvPr>
            <p:ph type="sldNum" sz="quarter" idx="12"/>
          </p:nvPr>
        </p:nvSpPr>
        <p:spPr/>
        <p:txBody>
          <a:bodyPr/>
          <a:lstStyle/>
          <a:p>
            <a:fld id="{71912A9F-C527-794D-815E-96DA2FCB2417}" type="slidenum">
              <a:rPr lang="en-US" smtClean="0"/>
              <a:t>‹#›</a:t>
            </a:fld>
            <a:endParaRPr lang="en-US"/>
          </a:p>
        </p:txBody>
      </p:sp>
    </p:spTree>
    <p:extLst>
      <p:ext uri="{BB962C8B-B14F-4D97-AF65-F5344CB8AC3E}">
        <p14:creationId xmlns:p14="http://schemas.microsoft.com/office/powerpoint/2010/main" val="185473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91D94-F183-6616-99BD-0106BE523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E6669B-8FE3-6DB7-A0C3-564CBD7A0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EF88C-AD1F-C839-144A-61F269C43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0186252-180C-3641-A688-13DEAF79B5E6}" type="datetimeFigureOut">
              <a:rPr lang="en-US" smtClean="0"/>
              <a:pPr/>
              <a:t>4/19/26</a:t>
            </a:fld>
            <a:endParaRPr lang="en-US"/>
          </a:p>
        </p:txBody>
      </p:sp>
      <p:sp>
        <p:nvSpPr>
          <p:cNvPr id="5" name="Footer Placeholder 4">
            <a:extLst>
              <a:ext uri="{FF2B5EF4-FFF2-40B4-BE49-F238E27FC236}">
                <a16:creationId xmlns:a16="http://schemas.microsoft.com/office/drawing/2014/main" id="{1EF6397C-4C57-40A8-6E2A-18214EE57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6F002AEE-99DB-D3AA-00CC-97F074F78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1912A9F-C527-794D-815E-96DA2FCB2417}" type="slidenum">
              <a:rPr lang="en-US" smtClean="0"/>
              <a:pPr/>
              <a:t>‹#›</a:t>
            </a:fld>
            <a:endParaRPr lang="en-US"/>
          </a:p>
        </p:txBody>
      </p:sp>
    </p:spTree>
    <p:extLst>
      <p:ext uri="{BB962C8B-B14F-4D97-AF65-F5344CB8AC3E}">
        <p14:creationId xmlns:p14="http://schemas.microsoft.com/office/powerpoint/2010/main" val="30310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Types of AI — What's Public, What's Hinted At</a:t>
            </a:r>
          </a:p>
        </p:txBody>
      </p:sp>
      <p:sp>
        <p:nvSpPr>
          <p:cNvPr id="3" name="Content Placeholder 2"/>
          <p:cNvSpPr>
            <a:spLocks noGrp="1"/>
          </p:cNvSpPr>
          <p:nvPr>
            <p:ph idx="1"/>
          </p:nvPr>
        </p:nvSpPr>
        <p:spPr/>
        <p:txBody>
          <a:bodyPr wrap="square">
            <a:normAutofit fontScale="92500" lnSpcReduction="20000"/>
          </a:bodyPr>
          <a:lstStyle/>
          <a:p>
            <a:r>
              <a:rPr b="1" dirty="0"/>
              <a:t>Narrow AI (what we have publicly)</a:t>
            </a:r>
            <a:r>
              <a:rPr dirty="0"/>
              <a:t> — designed to do one thing well. Siri, spam filters, Netflix, ChatGPT, Claude. </a:t>
            </a:r>
            <a:r>
              <a:rPr i="1" dirty="0"/>
              <a:t>This is what your congregation uses.</a:t>
            </a:r>
          </a:p>
          <a:p>
            <a:r>
              <a:rPr b="1" dirty="0"/>
              <a:t>General AI (AGI)</a:t>
            </a:r>
            <a:r>
              <a:rPr dirty="0"/>
              <a:t> — a machine that </a:t>
            </a:r>
            <a:r>
              <a:rPr lang="en-US" dirty="0"/>
              <a:t>appears to </a:t>
            </a:r>
            <a:r>
              <a:rPr dirty="0"/>
              <a:t>reason across any domai</a:t>
            </a:r>
            <a:r>
              <a:rPr lang="en-US" dirty="0"/>
              <a:t>n, </a:t>
            </a:r>
            <a:r>
              <a:rPr lang="en-US" b="1" i="1" dirty="0"/>
              <a:t>mimicking</a:t>
            </a:r>
            <a:r>
              <a:rPr lang="en-US" dirty="0"/>
              <a:t> human qualities</a:t>
            </a:r>
            <a:r>
              <a:rPr dirty="0"/>
              <a:t>. </a:t>
            </a:r>
            <a:r>
              <a:rPr b="1" dirty="0"/>
              <a:t>Not publicly acknowledged to exist</a:t>
            </a:r>
            <a:r>
              <a:rPr dirty="0"/>
              <a:t> — but being hinted at. "Theoretical," per the public record.</a:t>
            </a:r>
          </a:p>
          <a:p>
            <a:r>
              <a:rPr b="1" dirty="0"/>
              <a:t>Super AI (ASI)</a:t>
            </a:r>
            <a:r>
              <a:rPr dirty="0"/>
              <a:t> — a machine that surpasses all human intelligence. </a:t>
            </a:r>
            <a:r>
              <a:rPr i="1" dirty="0"/>
              <a:t>Science fiction… maybe. Not close… maybe.</a:t>
            </a:r>
          </a:p>
          <a:p>
            <a:r>
              <a:rPr dirty="0"/>
              <a:t>What is publicly available is powerful. It is not thinking, feeling, conscious, or alive</a:t>
            </a:r>
            <a:r>
              <a:rPr lang="en-US" dirty="0"/>
              <a:t> – it is synthetic.</a:t>
            </a:r>
            <a:endParaRPr dirty="0"/>
          </a:p>
          <a:p>
            <a:r>
              <a:rPr dirty="0"/>
              <a:t>What is </a:t>
            </a:r>
            <a:r>
              <a:rPr i="1" dirty="0"/>
              <a:t>not</a:t>
            </a:r>
            <a:r>
              <a:rPr dirty="0"/>
              <a:t> publicly available is a separate conversation — and one the church should be awake to</a:t>
            </a:r>
            <a:r>
              <a:rPr lang="en-US" dirty="0"/>
              <a:t> – despite the appearance of life, it is still synthetic.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AI You're Already Encountering</a:t>
            </a:r>
            <a:r>
              <a:rPr lang="en-US" dirty="0"/>
              <a:t>…</a:t>
            </a:r>
            <a:endParaRPr dirty="0"/>
          </a:p>
        </p:txBody>
      </p:sp>
      <p:sp>
        <p:nvSpPr>
          <p:cNvPr id="3" name="Content Placeholder 2"/>
          <p:cNvSpPr>
            <a:spLocks noGrp="1"/>
          </p:cNvSpPr>
          <p:nvPr>
            <p:ph idx="1"/>
          </p:nvPr>
        </p:nvSpPr>
        <p:spPr/>
        <p:txBody>
          <a:bodyPr wrap="square">
            <a:normAutofit fontScale="92500" lnSpcReduction="10000"/>
          </a:bodyPr>
          <a:lstStyle/>
          <a:p>
            <a:r>
              <a:rPr b="1"/>
              <a:t>Generative AI</a:t>
            </a:r>
            <a:r>
              <a:t> — creates text, images, audio, video (ChatGPT, Midjourney).</a:t>
            </a:r>
          </a:p>
          <a:p>
            <a:r>
              <a:rPr b="1"/>
              <a:t>Machine Learning</a:t>
            </a:r>
            <a:r>
              <a:t> — finds patterns in data (fraud detection, diagnostics).</a:t>
            </a:r>
          </a:p>
          <a:p>
            <a:r>
              <a:rPr b="1"/>
              <a:t>Natural Language Processing</a:t>
            </a:r>
            <a:r>
              <a:t> — understands and generates language (translation, chatbots).</a:t>
            </a:r>
          </a:p>
          <a:p>
            <a:r>
              <a:rPr b="1"/>
              <a:t>Computer Vision</a:t>
            </a:r>
            <a:r>
              <a:t> — interprets images and video (facial recognition, self-driving).</a:t>
            </a:r>
          </a:p>
          <a:p>
            <a:r>
              <a:t>It’s all been here - but not accessible due to cost of implementation and operation. There are other technologies that had to be implemented first to interconnect the different types of AI.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What It Actually Does</a:t>
            </a:r>
            <a:r>
              <a:rPr lang="en-US" dirty="0"/>
              <a:t>…</a:t>
            </a:r>
            <a:endParaRPr dirty="0"/>
          </a:p>
        </p:txBody>
      </p:sp>
      <p:sp>
        <p:nvSpPr>
          <p:cNvPr id="3" name="Content Placeholder 2"/>
          <p:cNvSpPr>
            <a:spLocks noGrp="1"/>
          </p:cNvSpPr>
          <p:nvPr>
            <p:ph idx="1"/>
          </p:nvPr>
        </p:nvSpPr>
        <p:spPr/>
        <p:txBody>
          <a:bodyPr wrap="square">
            <a:normAutofit fontScale="92500"/>
          </a:bodyPr>
          <a:lstStyle/>
          <a:p>
            <a:r>
              <a:rPr dirty="0"/>
              <a:t>It is a </a:t>
            </a:r>
            <a:r>
              <a:rPr b="1" dirty="0"/>
              <a:t>mirror</a:t>
            </a:r>
            <a:r>
              <a:rPr dirty="0"/>
              <a:t> — it reflects training data and your prompts.</a:t>
            </a:r>
          </a:p>
          <a:p>
            <a:r>
              <a:rPr dirty="0"/>
              <a:t>It is a </a:t>
            </a:r>
            <a:r>
              <a:rPr b="1" dirty="0"/>
              <a:t>pattern-matcher</a:t>
            </a:r>
            <a:r>
              <a:rPr dirty="0"/>
              <a:t> — it predicts the next most likely token.</a:t>
            </a:r>
            <a:r>
              <a:rPr lang="en-US" dirty="0"/>
              <a:t> Statistical analysis at mind-blowing speed.</a:t>
            </a:r>
            <a:endParaRPr dirty="0"/>
          </a:p>
          <a:p>
            <a:r>
              <a:rPr dirty="0"/>
              <a:t>It is a </a:t>
            </a:r>
            <a:r>
              <a:rPr b="1" dirty="0"/>
              <a:t>memory-builder</a:t>
            </a:r>
            <a:r>
              <a:rPr dirty="0"/>
              <a:t> — it learns </a:t>
            </a:r>
            <a:r>
              <a:rPr i="1" dirty="0"/>
              <a:t>you</a:t>
            </a:r>
            <a:r>
              <a:rPr dirty="0"/>
              <a:t>: your prompts, your thumbs-up / thumbs-down, your preferences.</a:t>
            </a:r>
          </a:p>
          <a:p>
            <a:r>
              <a:rPr dirty="0"/>
              <a:t>It does not think. It does not know. It does not feel. It does not pray.</a:t>
            </a:r>
          </a:p>
          <a:p>
            <a:r>
              <a:rPr dirty="0"/>
              <a:t>AI </a:t>
            </a:r>
            <a:r>
              <a:rPr b="1" dirty="0"/>
              <a:t>stamps outputs from patterns</a:t>
            </a:r>
            <a:r>
              <a:rPr dirty="0"/>
              <a:t> — but every stamp requires a </a:t>
            </a:r>
            <a:r>
              <a:rPr b="1" dirty="0"/>
              <a:t>die</a:t>
            </a:r>
            <a:r>
              <a:rPr dirty="0"/>
              <a:t>: an impression that presses the standard into the blank. Remember that word. </a:t>
            </a:r>
            <a:r>
              <a:rPr i="1" dirty="0"/>
              <a:t>The machine has no die of its own.</a:t>
            </a:r>
            <a:r>
              <a:rPr lang="en-US" i="1" dirty="0"/>
              <a:t> What about hallucinations?</a:t>
            </a:r>
            <a:endParaRPr i="1" dirty="0"/>
          </a:p>
          <a:p>
            <a:r>
              <a:rPr i="1" dirty="0"/>
              <a:t>A mirror reflects back what it is given.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Mirror Is Not a Metaphor</a:t>
            </a:r>
          </a:p>
        </p:txBody>
      </p:sp>
      <p:sp>
        <p:nvSpPr>
          <p:cNvPr id="3" name="Content Placeholder 2"/>
          <p:cNvSpPr>
            <a:spLocks noGrp="1"/>
          </p:cNvSpPr>
          <p:nvPr>
            <p:ph idx="1"/>
          </p:nvPr>
        </p:nvSpPr>
        <p:spPr/>
        <p:txBody>
          <a:bodyPr wrap="square"/>
          <a:lstStyle/>
          <a:p>
            <a:r>
              <a:rPr dirty="0"/>
              <a:t>A mirror that learns what you like is a mirror that flatters.</a:t>
            </a:r>
          </a:p>
          <a:p>
            <a:r>
              <a:rPr dirty="0"/>
              <a:t>An unguarded mirror, given to a suffering soul, does not heal. It seals.</a:t>
            </a:r>
          </a:p>
          <a:p>
            <a:r>
              <a:rPr b="1" dirty="0"/>
              <a:t>Our job — as pastors, </a:t>
            </a:r>
            <a:r>
              <a:rPr lang="en-US" b="1" dirty="0"/>
              <a:t>ministry leaders, teachers,</a:t>
            </a:r>
            <a:r>
              <a:rPr b="1" dirty="0"/>
              <a:t> the church, </a:t>
            </a:r>
            <a:r>
              <a:rPr lang="en-US" b="1" dirty="0"/>
              <a:t>and </a:t>
            </a:r>
            <a:r>
              <a:rPr b="1" dirty="0"/>
              <a:t>as parents — did not just get easier. Its importance was just </a:t>
            </a:r>
            <a:r>
              <a:rPr b="1" i="1" dirty="0"/>
              <a:t>massively</a:t>
            </a:r>
            <a:r>
              <a:rPr b="1" dirty="0"/>
              <a:t> highlighted.</a:t>
            </a:r>
            <a:r>
              <a:rPr lang="en-US" b="1" dirty="0"/>
              <a:t> We’re in a battle…</a:t>
            </a:r>
            <a:endParaRPr b="1" dirty="0"/>
          </a:p>
          <a:p>
            <a:r>
              <a:rPr i="1" dirty="0"/>
              <a:t>"The heart is deceitful above all things, and desperately sick; who can understand it?"</a:t>
            </a:r>
            <a:r>
              <a:rPr dirty="0"/>
              <a:t> — </a:t>
            </a:r>
            <a:r>
              <a:rPr b="1" dirty="0"/>
              <a:t>Jeremiah 17:9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the first Front… the Home.</a:t>
            </a:r>
            <a:endParaRPr dirty="0"/>
          </a:p>
        </p:txBody>
      </p:sp>
      <p:sp>
        <p:nvSpPr>
          <p:cNvPr id="3" name="Content Placeholder 2"/>
          <p:cNvSpPr>
            <a:spLocks noGrp="1"/>
          </p:cNvSpPr>
          <p:nvPr>
            <p:ph idx="1"/>
          </p:nvPr>
        </p:nvSpPr>
        <p:spPr/>
        <p:txBody>
          <a:bodyPr wrap="square">
            <a:normAutofit fontScale="92500" lnSpcReduction="10000"/>
          </a:bodyPr>
          <a:lstStyle/>
          <a:p>
            <a:r>
              <a:rPr sz="2400" dirty="0"/>
              <a:t>The AI mirror </a:t>
            </a:r>
            <a:r>
              <a:rPr lang="en-US" sz="2400" dirty="0"/>
              <a:t>encounters your congregation first in their homes.</a:t>
            </a:r>
          </a:p>
          <a:p>
            <a:r>
              <a:rPr lang="en-US" sz="2400" dirty="0"/>
              <a:t>In their </a:t>
            </a:r>
            <a:r>
              <a:rPr sz="2400" dirty="0"/>
              <a:t>child's bedroom. In their spouse's phone. In their own quiet scroll at midnight.</a:t>
            </a:r>
          </a:p>
          <a:p>
            <a:r>
              <a:rPr sz="2400" b="1" dirty="0"/>
              <a:t>The home is the first front.</a:t>
            </a:r>
            <a:r>
              <a:rPr lang="en-US" sz="2400" b="1" dirty="0"/>
              <a:t> </a:t>
            </a:r>
            <a:r>
              <a:rPr sz="2400" dirty="0"/>
              <a:t>This is a spiritual battle — </a:t>
            </a:r>
            <a:r>
              <a:rPr sz="2400" b="1" dirty="0"/>
              <a:t>not against flesh and blood.</a:t>
            </a:r>
            <a:r>
              <a:rPr sz="2400" dirty="0"/>
              <a:t> The church, parents, and youth ministry are </a:t>
            </a:r>
            <a:r>
              <a:rPr sz="2400" b="1" dirty="0"/>
              <a:t>partners in the same fight</a:t>
            </a:r>
            <a:r>
              <a:rPr sz="2400" dirty="0"/>
              <a:t>, not islands. The tool is neither evil nor good. </a:t>
            </a:r>
            <a:r>
              <a:rPr sz="2400" i="1" dirty="0"/>
              <a:t>How we wield it</a:t>
            </a:r>
            <a:r>
              <a:rPr sz="2400" dirty="0"/>
              <a:t> </a:t>
            </a:r>
            <a:r>
              <a:rPr lang="en-US" sz="2400" dirty="0"/>
              <a:t>individually and collectively is what decides how we honor God.</a:t>
            </a:r>
            <a:endParaRPr sz="2400" dirty="0"/>
          </a:p>
          <a:p>
            <a:r>
              <a:rPr sz="2400" i="1" dirty="0"/>
              <a:t>"Train up a child in the way he should go; even when he is old he will not depart from it."</a:t>
            </a:r>
            <a:r>
              <a:rPr sz="2400" dirty="0"/>
              <a:t> — </a:t>
            </a:r>
            <a:r>
              <a:rPr sz="2400" b="1" dirty="0"/>
              <a:t>Proverbs 22:6</a:t>
            </a:r>
          </a:p>
          <a:p>
            <a:r>
              <a:rPr sz="2400" i="1" dirty="0" err="1"/>
              <a:t>Voddie</a:t>
            </a:r>
            <a:r>
              <a:rPr sz="2400" i="1" dirty="0"/>
              <a:t> Baucham, "The Centrality of the Home in the Evangelism and Discipleship of the Next Generation" — SBTC Evangelism Conference, February 2006.</a:t>
            </a:r>
            <a:endParaRPr lang="en-US" sz="2400" i="1" dirty="0"/>
          </a:p>
          <a:p>
            <a:pPr lvl="1"/>
            <a:r>
              <a:rPr lang="en-US" sz="2100" b="1" dirty="0"/>
              <a:t>We must equip parents directly — and through the children, we prepare a generation.</a:t>
            </a:r>
            <a:r>
              <a:rPr lang="en-US" sz="2100" dirty="0"/>
              <a:t> An upwelling, not a trickle-down.</a:t>
            </a:r>
          </a:p>
          <a:p>
            <a:endParaRPr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Guardrails Are Not Neutral</a:t>
            </a:r>
          </a:p>
        </p:txBody>
      </p:sp>
      <p:sp>
        <p:nvSpPr>
          <p:cNvPr id="3" name="Content Placeholder 2"/>
          <p:cNvSpPr>
            <a:spLocks noGrp="1"/>
          </p:cNvSpPr>
          <p:nvPr>
            <p:ph idx="1"/>
          </p:nvPr>
        </p:nvSpPr>
        <p:spPr/>
        <p:txBody>
          <a:bodyPr wrap="square"/>
          <a:lstStyle/>
          <a:p>
            <a:r>
              <a:rPr dirty="0"/>
              <a:t>"Just add guardrails" is the reflex answer. It is not a real answer.</a:t>
            </a:r>
          </a:p>
          <a:p>
            <a:r>
              <a:rPr dirty="0"/>
              <a:t>Every guardrail (safety-mechanism) is a value-judgment baked into the model. It is someone's bias, declared safe.</a:t>
            </a:r>
          </a:p>
          <a:p>
            <a:r>
              <a:rPr dirty="0"/>
              <a:t>The honest question is not </a:t>
            </a:r>
            <a:r>
              <a:rPr i="1" dirty="0"/>
              <a:t>whether</a:t>
            </a:r>
            <a:r>
              <a:rPr dirty="0"/>
              <a:t> the model is biased. It is </a:t>
            </a:r>
            <a:r>
              <a:rPr b="1" dirty="0"/>
              <a:t>whose bias is it?</a:t>
            </a:r>
          </a:p>
          <a:p>
            <a:r>
              <a:rPr dirty="0"/>
              <a:t>You cannot escape bias. You can only </a:t>
            </a:r>
            <a:r>
              <a:rPr b="1" dirty="0"/>
              <a:t>choose the die.</a:t>
            </a:r>
            <a:endParaRPr lang="en-US" b="1" dirty="0"/>
          </a:p>
          <a:p>
            <a:r>
              <a:rPr lang="en-US" b="1" dirty="0"/>
              <a:t>“But test everything that is said. Hold on to what is good.” – </a:t>
            </a:r>
            <a:r>
              <a:rPr lang="en-US" dirty="0"/>
              <a:t>1 Thessalonians 5:21 (Greek word </a:t>
            </a:r>
            <a:r>
              <a:rPr lang="en-US" i="1" dirty="0" err="1"/>
              <a:t>dokimazete</a:t>
            </a:r>
            <a:r>
              <a:rPr lang="en-US" dirty="0"/>
              <a:t>… we’ll come back to that later…)</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Data → Information → Knowledge → Wisdom</a:t>
            </a:r>
          </a:p>
        </p:txBody>
      </p:sp>
      <p:sp>
        <p:nvSpPr>
          <p:cNvPr id="3" name="Content Placeholder 2"/>
          <p:cNvSpPr>
            <a:spLocks noGrp="1"/>
          </p:cNvSpPr>
          <p:nvPr>
            <p:ph sz="half" idx="1"/>
          </p:nvPr>
        </p:nvSpPr>
        <p:spPr/>
        <p:txBody>
          <a:bodyPr wrap="square">
            <a:normAutofit fontScale="62500" lnSpcReduction="20000"/>
          </a:bodyPr>
          <a:lstStyle/>
          <a:p>
            <a:r>
              <a:rPr b="1" dirty="0"/>
              <a:t>AI reaches Knowledge. It does not — and cannot — cross into Wisdom.</a:t>
            </a:r>
          </a:p>
          <a:p>
            <a:r>
              <a:rPr dirty="0"/>
              <a:t>Back to words, back to meaning: </a:t>
            </a:r>
            <a:r>
              <a:rPr b="1" dirty="0"/>
              <a:t>Intelligence</a:t>
            </a:r>
            <a:r>
              <a:rPr dirty="0"/>
              <a:t> is the capacity to reason. </a:t>
            </a:r>
            <a:r>
              <a:rPr b="1" dirty="0"/>
              <a:t>Wisdom</a:t>
            </a:r>
            <a:r>
              <a:rPr dirty="0"/>
              <a:t> is the right application of that reason. </a:t>
            </a:r>
            <a:r>
              <a:rPr i="1" dirty="0"/>
              <a:t>The machine can be intelligent. It cannot be wise.</a:t>
            </a:r>
            <a:r>
              <a:rPr dirty="0"/>
              <a:t> It can </a:t>
            </a:r>
            <a:r>
              <a:rPr b="1" dirty="0"/>
              <a:t>feign</a:t>
            </a:r>
            <a:r>
              <a:rPr dirty="0"/>
              <a:t> wisdom — and we can either accept the counterfeit or reject it.</a:t>
            </a:r>
          </a:p>
          <a:p>
            <a:r>
              <a:rPr dirty="0"/>
              <a:t>Crossing requires a </a:t>
            </a:r>
            <a:r>
              <a:rPr b="1" dirty="0"/>
              <a:t>die</a:t>
            </a:r>
            <a:r>
              <a:rPr dirty="0"/>
              <a:t> — a moral impression pressed into the output. AI has no such die.</a:t>
            </a:r>
          </a:p>
          <a:p>
            <a:r>
              <a:rPr b="1" dirty="0"/>
              <a:t>Wisdom is not an advantage. It is a divine gift, assignment, and calling — unique to image-bearers.</a:t>
            </a:r>
          </a:p>
          <a:p>
            <a:r>
              <a:rPr i="1" dirty="0"/>
              <a:t>"The beginning of wisdom is this: Get wisdom, and whatever you get, get insight."</a:t>
            </a:r>
            <a:r>
              <a:rPr dirty="0"/>
              <a:t> — </a:t>
            </a:r>
            <a:r>
              <a:rPr b="1" dirty="0"/>
              <a:t>Proverbs 4:7</a:t>
            </a:r>
          </a:p>
        </p:txBody>
      </p:sp>
      <p:pic>
        <p:nvPicPr>
          <p:cNvPr id="6" name="Content Placeholder 5">
            <a:extLst>
              <a:ext uri="{FF2B5EF4-FFF2-40B4-BE49-F238E27FC236}">
                <a16:creationId xmlns:a16="http://schemas.microsoft.com/office/drawing/2014/main" id="{760A0CAD-1939-BB28-0DAB-939BB6473942}"/>
              </a:ext>
            </a:extLst>
          </p:cNvPr>
          <p:cNvPicPr>
            <a:picLocks noGrp="1" noChangeAspect="1"/>
          </p:cNvPicPr>
          <p:nvPr>
            <p:ph sz="half" idx="2"/>
          </p:nvPr>
        </p:nvPicPr>
        <p:blipFill>
          <a:blip r:embed="rId3"/>
          <a:stretch>
            <a:fillRect/>
          </a:stretch>
        </p:blipFill>
        <p:spPr>
          <a:xfrm>
            <a:off x="6172200" y="1933080"/>
            <a:ext cx="5181600" cy="34780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Fear · Truth · Wisdom</a:t>
            </a:r>
          </a:p>
        </p:txBody>
      </p:sp>
      <p:sp>
        <p:nvSpPr>
          <p:cNvPr id="3" name="Text Placeholder 2"/>
          <p:cNvSpPr>
            <a:spLocks noGrp="1"/>
          </p:cNvSpPr>
          <p:nvPr>
            <p:ph type="body" idx="1"/>
          </p:nvPr>
        </p:nvSpPr>
        <p:spPr/>
        <p:txBody>
          <a:bodyPr wrap="square">
            <a:normAutofit/>
          </a:bodyPr>
          <a:lstStyle/>
          <a:p>
            <a:r>
              <a:rPr dirty="0">
                <a:solidFill>
                  <a:schemeClr val="bg1"/>
                </a:solidFill>
              </a:rPr>
              <a:t>This is more than just computer software. This is a cultural, spiritual, and generational moment.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Fears Are Not Irrational</a:t>
            </a:r>
          </a:p>
        </p:txBody>
      </p:sp>
      <p:sp>
        <p:nvSpPr>
          <p:cNvPr id="3" name="Content Placeholder 2"/>
          <p:cNvSpPr>
            <a:spLocks noGrp="1"/>
          </p:cNvSpPr>
          <p:nvPr>
            <p:ph idx="1"/>
          </p:nvPr>
        </p:nvSpPr>
        <p:spPr/>
        <p:txBody>
          <a:bodyPr wrap="square"/>
          <a:lstStyle/>
          <a:p>
            <a:r>
              <a:rPr b="1" dirty="0"/>
              <a:t>Job displacement.</a:t>
            </a:r>
            <a:r>
              <a:rPr dirty="0"/>
              <a:t> </a:t>
            </a:r>
            <a:r>
              <a:rPr b="1" dirty="0"/>
              <a:t>Deception</a:t>
            </a:r>
            <a:r>
              <a:rPr dirty="0"/>
              <a:t> (deepfakes, synthetic voices). </a:t>
            </a:r>
            <a:r>
              <a:rPr b="1" dirty="0"/>
              <a:t>Loss of human connection.</a:t>
            </a:r>
            <a:r>
              <a:rPr dirty="0"/>
              <a:t> </a:t>
            </a:r>
            <a:r>
              <a:rPr b="1" dirty="0"/>
              <a:t>"Playing God."</a:t>
            </a:r>
            <a:r>
              <a:rPr dirty="0"/>
              <a:t> </a:t>
            </a:r>
            <a:r>
              <a:rPr b="1" dirty="0"/>
              <a:t>Surveillance and control.</a:t>
            </a:r>
            <a:r>
              <a:rPr dirty="0"/>
              <a:t> </a:t>
            </a:r>
            <a:r>
              <a:rPr b="1" dirty="0"/>
              <a:t>Manipulation</a:t>
            </a:r>
            <a:r>
              <a:rPr dirty="0"/>
              <a:t> of attention and belief.</a:t>
            </a:r>
          </a:p>
          <a:p>
            <a:r>
              <a:rPr dirty="0"/>
              <a:t>These fears deserve honest engagement, not dismissal.</a:t>
            </a:r>
            <a:endParaRPr b="1" dirty="0"/>
          </a:p>
          <a:p>
            <a:r>
              <a:rPr dirty="0"/>
              <a:t>Fear, rightly ordered, is the doorway to wisdom — not the enemy of 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Deepest Fear Is Theological</a:t>
            </a:r>
          </a:p>
        </p:txBody>
      </p:sp>
      <p:sp>
        <p:nvSpPr>
          <p:cNvPr id="3" name="Content Placeholder 2"/>
          <p:cNvSpPr>
            <a:spLocks noGrp="1"/>
          </p:cNvSpPr>
          <p:nvPr>
            <p:ph idx="1"/>
          </p:nvPr>
        </p:nvSpPr>
        <p:spPr/>
        <p:txBody>
          <a:bodyPr wrap="square"/>
          <a:lstStyle/>
          <a:p>
            <a:r>
              <a:t>If a machine can write a sermon, compose a prayer, offer counsel — what makes the human soul distinct?</a:t>
            </a:r>
          </a:p>
          <a:p>
            <a:r>
              <a:t>That is exactly the right question.</a:t>
            </a:r>
          </a:p>
          <a:p>
            <a:r>
              <a:t>Scripture gives us a clear answer. It is called </a:t>
            </a:r>
            <a:r>
              <a:rPr b="1"/>
              <a:t>Imago Dei</a:t>
            </a:r>
            <a:r>
              <a:t>.</a:t>
            </a:r>
          </a:p>
          <a:p>
            <a:r>
              <a:rPr i="1"/>
              <a:t>"In him we live and move and have our being."</a:t>
            </a:r>
            <a:r>
              <a:t> — </a:t>
            </a:r>
            <a:r>
              <a:rPr b="1"/>
              <a:t>Acts 17:28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AI and the Church — Part 1</a:t>
            </a:r>
          </a:p>
        </p:txBody>
      </p:sp>
      <p:sp>
        <p:nvSpPr>
          <p:cNvPr id="3" name="Subtitle 2"/>
          <p:cNvSpPr>
            <a:spLocks noGrp="1"/>
          </p:cNvSpPr>
          <p:nvPr>
            <p:ph type="subTitle" idx="1"/>
          </p:nvPr>
        </p:nvSpPr>
        <p:spPr/>
        <p:txBody>
          <a:bodyPr/>
          <a:lstStyle/>
          <a:p>
            <a:r>
              <a:t>Tampa Bay Baptist Association · Idlewild Baptist Church · April 20, 2026</a:t>
            </a:r>
          </a:p>
          <a:p>
            <a:r>
              <a:t>Angel R. Rojas, Jr. · COL (Ret.) Jobie Roach · DataCorps Technology Solutions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Creation Is Not Greater Than the Creator</a:t>
            </a:r>
          </a:p>
        </p:txBody>
      </p:sp>
      <p:sp>
        <p:nvSpPr>
          <p:cNvPr id="3" name="Content Placeholder 2"/>
          <p:cNvSpPr>
            <a:spLocks noGrp="1"/>
          </p:cNvSpPr>
          <p:nvPr>
            <p:ph idx="1"/>
          </p:nvPr>
        </p:nvSpPr>
        <p:spPr/>
        <p:txBody>
          <a:bodyPr wrap="square"/>
          <a:lstStyle/>
          <a:p>
            <a:r>
              <a:rPr i="1" dirty="0"/>
              <a:t>"For by him all things were created... all things were created through him and for him."</a:t>
            </a:r>
            <a:r>
              <a:rPr dirty="0"/>
              <a:t> — </a:t>
            </a:r>
            <a:r>
              <a:rPr b="1" dirty="0"/>
              <a:t>Colossians 1:16–17</a:t>
            </a:r>
          </a:p>
          <a:p>
            <a:r>
              <a:rPr dirty="0"/>
              <a:t>AI is a creation of a creation — clay shaped by hands God Himself shaped.</a:t>
            </a:r>
          </a:p>
          <a:p>
            <a:r>
              <a:rPr dirty="0"/>
              <a:t>The moment we treat the model as more than clay, we have already re-run </a:t>
            </a:r>
            <a:r>
              <a:rPr b="1" dirty="0"/>
              <a:t>Romans 1:25</a:t>
            </a:r>
            <a:r>
              <a:rPr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Imago Dei — The Image of God</a:t>
            </a:r>
          </a:p>
        </p:txBody>
      </p:sp>
      <p:sp>
        <p:nvSpPr>
          <p:cNvPr id="3" name="Content Placeholder 2"/>
          <p:cNvSpPr>
            <a:spLocks noGrp="1"/>
          </p:cNvSpPr>
          <p:nvPr>
            <p:ph idx="1"/>
          </p:nvPr>
        </p:nvSpPr>
        <p:spPr/>
        <p:txBody>
          <a:bodyPr wrap="square"/>
          <a:lstStyle/>
          <a:p>
            <a:r>
              <a:rPr i="1"/>
              <a:t>"So God created man in his own image... male and female he created them."</a:t>
            </a:r>
            <a:r>
              <a:t> — </a:t>
            </a:r>
            <a:r>
              <a:rPr b="1"/>
              <a:t>Genesis 1:27</a:t>
            </a:r>
          </a:p>
          <a:p>
            <a:r>
              <a:t>The image of God is not intelligence — it is </a:t>
            </a:r>
            <a:r>
              <a:rPr b="1"/>
              <a:t>personhood, moral agency, the capacity for relationship with the Creator.</a:t>
            </a:r>
          </a:p>
          <a:p>
            <a:r>
              <a:t>No machine has this. No machine can have this.</a:t>
            </a:r>
          </a:p>
          <a:p>
            <a:r>
              <a:t>AI does not diminish human dignity, unless we choose to let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Dominion Is Stewardship, Not License</a:t>
            </a:r>
          </a:p>
        </p:txBody>
      </p:sp>
      <p:sp>
        <p:nvSpPr>
          <p:cNvPr id="3" name="Content Placeholder 2"/>
          <p:cNvSpPr>
            <a:spLocks noGrp="1"/>
          </p:cNvSpPr>
          <p:nvPr>
            <p:ph idx="1"/>
          </p:nvPr>
        </p:nvSpPr>
        <p:spPr/>
        <p:txBody>
          <a:bodyPr wrap="square"/>
          <a:lstStyle/>
          <a:p>
            <a:r>
              <a:rPr i="1" dirty="0"/>
              <a:t>"Be fruitful and multiply and fill the earth and subdue it, and have dominion."</a:t>
            </a:r>
            <a:r>
              <a:rPr dirty="0"/>
              <a:t> — </a:t>
            </a:r>
            <a:r>
              <a:rPr b="1" dirty="0"/>
              <a:t>Genesis 1:28</a:t>
            </a:r>
          </a:p>
          <a:p>
            <a:r>
              <a:rPr dirty="0"/>
              <a:t>Dominion is a commission, not a blank check.</a:t>
            </a:r>
          </a:p>
          <a:p>
            <a:r>
              <a:rPr dirty="0"/>
              <a:t>Refusing to touch AI is not wisdom — it is the servant who buried the talent. </a:t>
            </a:r>
            <a:r>
              <a:rPr b="1" dirty="0"/>
              <a:t>(Matthew 25:14–30)</a:t>
            </a:r>
            <a:endParaRPr lang="en-US" b="1" dirty="0"/>
          </a:p>
          <a:p>
            <a:r>
              <a:rPr lang="en-US" dirty="0"/>
              <a:t>We must evaluate all technologies as tools (the Biblically correct role to ascribe to them) that can be used for good or abused for evil.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Do Not Mistake the Prediction for the Voice of God</a:t>
            </a:r>
          </a:p>
        </p:txBody>
      </p:sp>
      <p:sp>
        <p:nvSpPr>
          <p:cNvPr id="3" name="Content Placeholder 2"/>
          <p:cNvSpPr>
            <a:spLocks noGrp="1"/>
          </p:cNvSpPr>
          <p:nvPr>
            <p:ph idx="1"/>
          </p:nvPr>
        </p:nvSpPr>
        <p:spPr/>
        <p:txBody>
          <a:bodyPr wrap="square"/>
          <a:lstStyle/>
          <a:p>
            <a:r>
              <a:rPr i="1" dirty="0"/>
              <a:t>"Their idols are silver and gold, the work of human hands. They have mouths, but do not speak..."</a:t>
            </a:r>
            <a:r>
              <a:rPr dirty="0"/>
              <a:t> — </a:t>
            </a:r>
            <a:r>
              <a:rPr b="1" dirty="0"/>
              <a:t>Psalm 115:4–5</a:t>
            </a:r>
          </a:p>
          <a:p>
            <a:r>
              <a:rPr dirty="0"/>
              <a:t>A model does not </a:t>
            </a:r>
            <a:r>
              <a:rPr b="1" dirty="0"/>
              <a:t>speak.</a:t>
            </a:r>
            <a:r>
              <a:rPr dirty="0"/>
              <a:t> It predicts.</a:t>
            </a:r>
          </a:p>
          <a:p>
            <a:r>
              <a:rPr dirty="0"/>
              <a:t>The model has no die of its own — it presses out whatever die was loaded into it.</a:t>
            </a:r>
            <a:endParaRPr lang="en-US" dirty="0"/>
          </a:p>
          <a:p>
            <a:r>
              <a:rPr lang="en-US" dirty="0"/>
              <a:t>These models have the entire text of the Bible in every language and translation… they also have all of our sin within. They will mix both to generate an output.</a:t>
            </a:r>
          </a:p>
          <a:p>
            <a:r>
              <a:rPr lang="en-US" dirty="0"/>
              <a:t>”My sheep know my voice…”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Intent Is the Vector — Babel or Great Commission</a:t>
            </a:r>
          </a:p>
        </p:txBody>
      </p:sp>
      <p:sp>
        <p:nvSpPr>
          <p:cNvPr id="3" name="Content Placeholder 2"/>
          <p:cNvSpPr>
            <a:spLocks noGrp="1"/>
          </p:cNvSpPr>
          <p:nvPr>
            <p:ph idx="1"/>
          </p:nvPr>
        </p:nvSpPr>
        <p:spPr/>
        <p:txBody>
          <a:bodyPr wrap="square">
            <a:normAutofit fontScale="77500" lnSpcReduction="20000"/>
          </a:bodyPr>
          <a:lstStyle/>
          <a:p>
            <a:r>
              <a:rPr b="1" dirty="0"/>
              <a:t>Intent is a vector</a:t>
            </a:r>
            <a:r>
              <a:rPr dirty="0"/>
              <a:t> — a </a:t>
            </a:r>
            <a:r>
              <a:rPr b="1" dirty="0"/>
              <a:t>direction</a:t>
            </a:r>
            <a:r>
              <a:rPr dirty="0"/>
              <a:t> plus a </a:t>
            </a:r>
            <a:r>
              <a:rPr b="1" dirty="0"/>
              <a:t>force</a:t>
            </a:r>
            <a:r>
              <a:rPr dirty="0"/>
              <a:t>. A task without clear intent has no direction; it drifts.</a:t>
            </a:r>
          </a:p>
          <a:p>
            <a:r>
              <a:rPr dirty="0"/>
              <a:t>Intent has three parts (Commander's Intent</a:t>
            </a:r>
            <a:r>
              <a:rPr lang="en-US" dirty="0"/>
              <a:t> – we’ll unpack it later</a:t>
            </a:r>
            <a:r>
              <a:rPr dirty="0"/>
              <a:t>):</a:t>
            </a:r>
          </a:p>
          <a:p>
            <a:pPr lvl="1"/>
            <a:r>
              <a:rPr b="1" dirty="0"/>
              <a:t>Task</a:t>
            </a:r>
            <a:r>
              <a:rPr dirty="0"/>
              <a:t> — </a:t>
            </a:r>
            <a:r>
              <a:rPr i="1" dirty="0"/>
              <a:t>what</a:t>
            </a:r>
            <a:r>
              <a:rPr dirty="0"/>
              <a:t> you are doing</a:t>
            </a:r>
          </a:p>
          <a:p>
            <a:pPr lvl="1"/>
            <a:r>
              <a:rPr b="1" dirty="0"/>
              <a:t>Purpose</a:t>
            </a:r>
            <a:r>
              <a:rPr dirty="0"/>
              <a:t> — </a:t>
            </a:r>
            <a:r>
              <a:rPr i="1" dirty="0"/>
              <a:t>why</a:t>
            </a:r>
            <a:r>
              <a:rPr dirty="0"/>
              <a:t> you are doing it</a:t>
            </a:r>
          </a:p>
          <a:p>
            <a:pPr lvl="1"/>
            <a:r>
              <a:rPr b="1" dirty="0"/>
              <a:t>End state</a:t>
            </a:r>
            <a:r>
              <a:rPr dirty="0"/>
              <a:t> — </a:t>
            </a:r>
            <a:r>
              <a:rPr i="1" dirty="0"/>
              <a:t>what "done and right" looks like</a:t>
            </a:r>
          </a:p>
          <a:p>
            <a:r>
              <a:rPr dirty="0"/>
              <a:t>Without all three, the same capability can point in opposite directions.</a:t>
            </a:r>
          </a:p>
          <a:p>
            <a:r>
              <a:rPr b="1" dirty="0"/>
              <a:t>Babel</a:t>
            </a:r>
            <a:r>
              <a:rPr lang="en-US" b="1" dirty="0"/>
              <a:t> </a:t>
            </a:r>
            <a:r>
              <a:rPr lang="en-US" dirty="0"/>
              <a:t>(foolish outcomes)</a:t>
            </a:r>
            <a:r>
              <a:rPr dirty="0"/>
              <a:t> — capability + self-interested intent: </a:t>
            </a:r>
            <a:r>
              <a:rPr i="1" dirty="0"/>
              <a:t>"Come, let us build ourselves a city and a tower... let us make a name for ourselves."</a:t>
            </a:r>
            <a:r>
              <a:rPr dirty="0"/>
              <a:t> — </a:t>
            </a:r>
            <a:r>
              <a:rPr b="1" dirty="0"/>
              <a:t>Genesis 11:4</a:t>
            </a:r>
          </a:p>
          <a:p>
            <a:r>
              <a:rPr b="1" dirty="0"/>
              <a:t>Great Commission</a:t>
            </a:r>
            <a:r>
              <a:rPr dirty="0"/>
              <a:t> </a:t>
            </a:r>
            <a:r>
              <a:rPr lang="en-US" dirty="0"/>
              <a:t>(wise outcomes) </a:t>
            </a:r>
            <a:r>
              <a:rPr dirty="0"/>
              <a:t>— capability + God-centered intent: </a:t>
            </a:r>
            <a:r>
              <a:rPr i="1" dirty="0"/>
              <a:t>"Go therefore and make disciples of all nations."</a:t>
            </a:r>
            <a:r>
              <a:rPr dirty="0"/>
              <a:t> — </a:t>
            </a:r>
            <a:r>
              <a:rPr b="1" dirty="0"/>
              <a:t>Matthew 28:19</a:t>
            </a:r>
          </a:p>
          <a:p>
            <a:r>
              <a:rPr dirty="0"/>
              <a:t>Same capability. </a:t>
            </a:r>
            <a:r>
              <a:rPr b="1" dirty="0"/>
              <a:t>Opposite vectors.</a:t>
            </a:r>
            <a:r>
              <a:rPr dirty="0"/>
              <a:t> Every AI interaction points one way or the other — and the direction is set by the user's heart intent.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All Models Are Wrong — Some Are Useful</a:t>
            </a:r>
          </a:p>
        </p:txBody>
      </p:sp>
      <p:sp>
        <p:nvSpPr>
          <p:cNvPr id="3" name="Content Placeholder 2"/>
          <p:cNvSpPr>
            <a:spLocks noGrp="1"/>
          </p:cNvSpPr>
          <p:nvPr>
            <p:ph idx="1"/>
          </p:nvPr>
        </p:nvSpPr>
        <p:spPr/>
        <p:txBody>
          <a:bodyPr wrap="square">
            <a:normAutofit fontScale="92500"/>
          </a:bodyPr>
          <a:lstStyle/>
          <a:p>
            <a:r>
              <a:rPr dirty="0"/>
              <a:t>A first-principle from statistics that travels well beyond it: </a:t>
            </a:r>
            <a:r>
              <a:rPr b="1" dirty="0"/>
              <a:t>"All models are wrong, but some are useful."</a:t>
            </a:r>
            <a:r>
              <a:rPr dirty="0"/>
              <a:t> — </a:t>
            </a:r>
            <a:r>
              <a:rPr i="1" dirty="0"/>
              <a:t>George E. P. Box, 1976.</a:t>
            </a:r>
          </a:p>
          <a:p>
            <a:r>
              <a:rPr dirty="0"/>
              <a:t>Models are </a:t>
            </a:r>
            <a:r>
              <a:rPr b="1" u="sng" dirty="0"/>
              <a:t>man-made attempts to explain reality </a:t>
            </a:r>
            <a:r>
              <a:rPr dirty="0"/>
              <a:t>— sometimes even the divine.</a:t>
            </a:r>
          </a:p>
          <a:p>
            <a:r>
              <a:rPr dirty="0"/>
              <a:t>Every theology, every framework, every AI system is a model — a finite attempt to compress an infinite reality.</a:t>
            </a:r>
          </a:p>
          <a:p>
            <a:r>
              <a:rPr dirty="0"/>
              <a:t>A </a:t>
            </a:r>
            <a:r>
              <a:rPr i="1" dirty="0"/>
              <a:t>useful</a:t>
            </a:r>
            <a:r>
              <a:rPr dirty="0"/>
              <a:t> model knows the die it was pressed from. It knows its source of truth — and names it plainly.</a:t>
            </a:r>
          </a:p>
          <a:p>
            <a:r>
              <a:rPr dirty="0"/>
              <a:t>This humility is structural to Christian thought. It is also the only honest posture toward AI.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t>
            </a:r>
            <a:r>
              <a:rPr dirty="0"/>
              <a:t>Wisdom Means Asking the Right Questions</a:t>
            </a:r>
            <a:r>
              <a:rPr lang="en-US" dirty="0"/>
              <a:t>…</a:t>
            </a:r>
            <a:endParaRPr dirty="0"/>
          </a:p>
        </p:txBody>
      </p:sp>
      <p:sp>
        <p:nvSpPr>
          <p:cNvPr id="3" name="Content Placeholder 2"/>
          <p:cNvSpPr>
            <a:spLocks noGrp="1"/>
          </p:cNvSpPr>
          <p:nvPr>
            <p:ph idx="1"/>
          </p:nvPr>
        </p:nvSpPr>
        <p:spPr/>
        <p:txBody>
          <a:bodyPr wrap="square">
            <a:normAutofit/>
          </a:bodyPr>
          <a:lstStyle/>
          <a:p>
            <a:r>
              <a:rPr dirty="0"/>
              <a:t>Not "Is AI good or evil?" — it is a tool. A hammer builds a house or breaks a window.</a:t>
            </a:r>
          </a:p>
          <a:p>
            <a:r>
              <a:rPr dirty="0"/>
              <a:t>Ask instead:</a:t>
            </a:r>
          </a:p>
          <a:p>
            <a:pPr lvl="1"/>
            <a:r>
              <a:rPr dirty="0"/>
              <a:t>Does this use honor God?</a:t>
            </a:r>
          </a:p>
          <a:p>
            <a:pPr lvl="1"/>
            <a:r>
              <a:rPr dirty="0"/>
              <a:t>Does this serve people or exploit them?</a:t>
            </a:r>
          </a:p>
          <a:p>
            <a:pPr lvl="1"/>
            <a:r>
              <a:rPr dirty="0"/>
              <a:t>Does this strengthen human connection or replace it?</a:t>
            </a:r>
          </a:p>
          <a:p>
            <a:pPr lvl="1"/>
            <a:r>
              <a:rPr dirty="0"/>
              <a:t>Am I being a faithful steward of this capability?</a:t>
            </a:r>
          </a:p>
          <a:p>
            <a:pPr lvl="1"/>
            <a:r>
              <a:rPr dirty="0"/>
              <a:t>Am I being honest about what AI produced vs. what I created?</a:t>
            </a:r>
          </a:p>
          <a:p>
            <a:r>
              <a:rPr dirty="0"/>
              <a:t>These are </a:t>
            </a:r>
            <a:r>
              <a:rPr b="1" dirty="0"/>
              <a:t>die-shape questions.</a:t>
            </a:r>
            <a:r>
              <a:rPr dirty="0"/>
              <a:t> They assume you already know the truth you are pressing into every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Discipline You Already Have</a:t>
            </a:r>
            <a:r>
              <a:rPr lang="en-US" dirty="0"/>
              <a:t>…</a:t>
            </a:r>
            <a:endParaRPr dirty="0"/>
          </a:p>
        </p:txBody>
      </p:sp>
      <p:sp>
        <p:nvSpPr>
          <p:cNvPr id="3" name="Content Placeholder 2"/>
          <p:cNvSpPr>
            <a:spLocks noGrp="1"/>
          </p:cNvSpPr>
          <p:nvPr>
            <p:ph idx="1"/>
          </p:nvPr>
        </p:nvSpPr>
        <p:spPr/>
        <p:txBody>
          <a:bodyPr wrap="square">
            <a:normAutofit fontScale="92500" lnSpcReduction="20000"/>
          </a:bodyPr>
          <a:lstStyle/>
          <a:p>
            <a:r>
              <a:rPr dirty="0"/>
              <a:t>A grateful word for </a:t>
            </a:r>
            <a:r>
              <a:rPr b="1" dirty="0"/>
              <a:t>my pastor, Mike Grover</a:t>
            </a:r>
            <a:r>
              <a:rPr dirty="0"/>
              <a:t>, at </a:t>
            </a:r>
            <a:r>
              <a:rPr b="1" dirty="0"/>
              <a:t>Fellowship Baptist Church</a:t>
            </a:r>
            <a:r>
              <a:rPr dirty="0"/>
              <a:t>. Last Wednesday night in Bible study, he preached on how to study a word in Scripture. Providentially timed for this moment.</a:t>
            </a:r>
          </a:p>
          <a:p>
            <a:r>
              <a:rPr dirty="0"/>
              <a:t>You already know this discipline. Seminary taught it to you: weigh author intent, test against the whole canon, resist private readings, stay humble about what you do not yet understand.</a:t>
            </a:r>
          </a:p>
          <a:p>
            <a:r>
              <a:rPr dirty="0"/>
              <a:t>The same discipline — point for point — applies to every AI tool’s output.</a:t>
            </a:r>
          </a:p>
          <a:p>
            <a:r>
              <a:rPr dirty="0"/>
              <a:t>You do not need a new framework. You need to point the one you already have.</a:t>
            </a:r>
          </a:p>
          <a:p>
            <a:r>
              <a:rPr i="1" dirty="0"/>
              <a:t>"Test</a:t>
            </a:r>
            <a:r>
              <a:rPr lang="en-US" i="1" dirty="0"/>
              <a:t> (</a:t>
            </a:r>
            <a:r>
              <a:rPr lang="en-US" i="1" dirty="0" err="1"/>
              <a:t>dokimazete</a:t>
            </a:r>
            <a:r>
              <a:rPr lang="en-US" i="1" dirty="0"/>
              <a:t>)</a:t>
            </a:r>
            <a:r>
              <a:rPr i="1" dirty="0"/>
              <a:t> everything; hold fast what is good."</a:t>
            </a:r>
            <a:r>
              <a:rPr lang="en-US" i="1" dirty="0"/>
              <a:t> </a:t>
            </a:r>
            <a:r>
              <a:rPr dirty="0"/>
              <a:t>— </a:t>
            </a:r>
            <a:r>
              <a:rPr b="1" dirty="0"/>
              <a:t>1 Thessalonians 5:21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We Are the Die</a:t>
            </a:r>
            <a:r>
              <a:rPr lang="en-US" dirty="0"/>
              <a:t>…</a:t>
            </a:r>
            <a:endParaRPr dirty="0"/>
          </a:p>
        </p:txBody>
      </p:sp>
      <p:sp>
        <p:nvSpPr>
          <p:cNvPr id="3" name="Content Placeholder 2"/>
          <p:cNvSpPr>
            <a:spLocks noGrp="1"/>
          </p:cNvSpPr>
          <p:nvPr>
            <p:ph idx="1"/>
          </p:nvPr>
        </p:nvSpPr>
        <p:spPr/>
        <p:txBody>
          <a:bodyPr wrap="square">
            <a:normAutofit fontScale="70000" lnSpcReduction="20000"/>
          </a:bodyPr>
          <a:lstStyle/>
          <a:p>
            <a:r>
              <a:rPr dirty="0"/>
              <a:t>Throughout this hour </a:t>
            </a:r>
            <a:r>
              <a:rPr lang="en-US" dirty="0"/>
              <a:t>we</a:t>
            </a:r>
            <a:r>
              <a:rPr dirty="0"/>
              <a:t> have used one word again and again: </a:t>
            </a:r>
            <a:r>
              <a:rPr b="1" dirty="0"/>
              <a:t>die</a:t>
            </a:r>
            <a:r>
              <a:rPr dirty="0"/>
              <a:t>.</a:t>
            </a:r>
          </a:p>
          <a:p>
            <a:r>
              <a:rPr dirty="0"/>
              <a:t>A die is the metal stamp a mint uses to press a pattern into every coin. No die, no coin. No coin that matches any other.</a:t>
            </a:r>
            <a:r>
              <a:rPr lang="en-US" dirty="0"/>
              <a:t> (</a:t>
            </a:r>
            <a:r>
              <a:rPr lang="en-US" i="1" dirty="0" err="1"/>
              <a:t>dokimazete</a:t>
            </a:r>
            <a:r>
              <a:rPr lang="en-US" i="1" dirty="0"/>
              <a:t>)</a:t>
            </a:r>
            <a:endParaRPr dirty="0"/>
          </a:p>
          <a:p>
            <a:r>
              <a:rPr dirty="0"/>
              <a:t>You may have heard </a:t>
            </a:r>
            <a:r>
              <a:rPr lang="en-US" dirty="0"/>
              <a:t>use</a:t>
            </a:r>
            <a:r>
              <a:rPr dirty="0"/>
              <a:t> and assumed the die was something technical — a system prompt, a guardrail, a filter of pre-approved truth we load into the machine.</a:t>
            </a:r>
          </a:p>
          <a:p>
            <a:r>
              <a:rPr dirty="0"/>
              <a:t>The die is not a system prompt. </a:t>
            </a:r>
            <a:r>
              <a:rPr b="1" dirty="0"/>
              <a:t>The die is you</a:t>
            </a:r>
            <a:r>
              <a:rPr lang="en-US" b="1" dirty="0"/>
              <a:t>, me</a:t>
            </a:r>
            <a:r>
              <a:rPr b="1" dirty="0"/>
              <a:t>.</a:t>
            </a:r>
          </a:p>
          <a:p>
            <a:r>
              <a:rPr dirty="0"/>
              <a:t>You — image-bearers of the Creator of the universe, the pinnacle of what God has made — carry the calling to be the standard.</a:t>
            </a:r>
          </a:p>
          <a:p>
            <a:r>
              <a:rPr i="1" dirty="0"/>
              <a:t>"Then God said, 'Let us make man in our image, after our likeness.'"</a:t>
            </a:r>
            <a:r>
              <a:rPr dirty="0"/>
              <a:t> — </a:t>
            </a:r>
            <a:r>
              <a:rPr b="1" dirty="0"/>
              <a:t>Genesis 1:26</a:t>
            </a:r>
          </a:p>
          <a:p>
            <a:r>
              <a:rPr dirty="0"/>
              <a:t>The Great Commission has always been a minting operation. </a:t>
            </a:r>
            <a:r>
              <a:rPr b="1" dirty="0"/>
              <a:t>We</a:t>
            </a:r>
            <a:r>
              <a:rPr dirty="0"/>
              <a:t> are the die pressed into the next generation.</a:t>
            </a:r>
          </a:p>
          <a:p>
            <a:r>
              <a:rPr dirty="0"/>
              <a:t>The responsibility falls on us — to </a:t>
            </a:r>
            <a:r>
              <a:rPr b="1" dirty="0"/>
              <a:t>wield this tool responsibly, and to equip others to do the same.</a:t>
            </a:r>
          </a:p>
          <a:p>
            <a:r>
              <a:rPr dirty="0"/>
              <a:t>A die that refuses to press is a</a:t>
            </a:r>
            <a:r>
              <a:rPr lang="en-US" dirty="0"/>
              <a:t>n impression that ceases to exist</a:t>
            </a:r>
            <a:r>
              <a:rPr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Wise Use of AI Looks Like</a:t>
            </a:r>
          </a:p>
        </p:txBody>
      </p:sp>
      <p:sp>
        <p:nvSpPr>
          <p:cNvPr id="3" name="Content Placeholder 2"/>
          <p:cNvSpPr>
            <a:spLocks noGrp="1"/>
          </p:cNvSpPr>
          <p:nvPr>
            <p:ph idx="1"/>
          </p:nvPr>
        </p:nvSpPr>
        <p:spPr/>
        <p:txBody>
          <a:bodyPr wrap="square">
            <a:normAutofit fontScale="85000" lnSpcReduction="20000"/>
          </a:bodyPr>
          <a:lstStyle/>
          <a:p>
            <a:pPr marL="0" indent="0">
              <a:buNone/>
            </a:pPr>
            <a:r>
              <a:rPr dirty="0"/>
              <a:t>Using it as a tool:</a:t>
            </a:r>
            <a:endParaRPr lang="en-US" dirty="0"/>
          </a:p>
          <a:p>
            <a:pPr marL="0" indent="0">
              <a:buNone/>
            </a:pPr>
            <a:endParaRPr dirty="0"/>
          </a:p>
          <a:p>
            <a:r>
              <a:rPr b="1" dirty="0"/>
              <a:t>Multiplying ministry capacity</a:t>
            </a:r>
            <a:r>
              <a:rPr dirty="0"/>
              <a:t> — drafting communications, summarizing meetings, research.</a:t>
            </a:r>
          </a:p>
          <a:p>
            <a:r>
              <a:rPr b="1" dirty="0"/>
              <a:t>Increasing accessibility </a:t>
            </a:r>
            <a:r>
              <a:rPr dirty="0"/>
              <a:t>— translation, transcription, serving members with disabilities.</a:t>
            </a:r>
          </a:p>
          <a:p>
            <a:r>
              <a:rPr b="1" dirty="0"/>
              <a:t>Improving stewardship </a:t>
            </a:r>
            <a:r>
              <a:rPr dirty="0"/>
              <a:t>— better analysis for budgeting, outreach, planning.</a:t>
            </a:r>
          </a:p>
          <a:p>
            <a:r>
              <a:rPr b="1" dirty="0"/>
              <a:t>Freeing up time for what only humans can do </a:t>
            </a:r>
            <a:r>
              <a:rPr dirty="0"/>
              <a:t>— presence, prayer, pastoral care, relationship.</a:t>
            </a:r>
          </a:p>
          <a:p>
            <a:r>
              <a:rPr dirty="0"/>
              <a:t>Always with transparency, humility, and human oversight.</a:t>
            </a:r>
          </a:p>
          <a:p>
            <a:r>
              <a:rPr i="1" dirty="0"/>
              <a:t>"Commit your work to the Lord, and your plans will be established."</a:t>
            </a:r>
            <a:r>
              <a:rPr dirty="0"/>
              <a:t> — </a:t>
            </a:r>
            <a:r>
              <a:rPr b="1" dirty="0"/>
              <a:t>Proverbs 16:3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Your Presenters</a:t>
            </a:r>
          </a:p>
        </p:txBody>
      </p:sp>
      <p:sp>
        <p:nvSpPr>
          <p:cNvPr id="3" name="Content Placeholder 2"/>
          <p:cNvSpPr>
            <a:spLocks noGrp="1"/>
          </p:cNvSpPr>
          <p:nvPr>
            <p:ph idx="1"/>
          </p:nvPr>
        </p:nvSpPr>
        <p:spPr/>
        <p:txBody>
          <a:bodyPr wrap="square">
            <a:normAutofit lnSpcReduction="10000"/>
          </a:bodyPr>
          <a:lstStyle/>
          <a:p>
            <a:r>
              <a:rPr b="1" dirty="0"/>
              <a:t>Angel R. Rojas, Jr.</a:t>
            </a:r>
            <a:r>
              <a:rPr dirty="0"/>
              <a:t> — Founder &amp; CEO, DataCorps. 30+ years in IT. FBI InfraGard Board Member Emeritus. U.S. Secret Service Cyber Crimes Task Force.</a:t>
            </a:r>
            <a:r>
              <a:rPr lang="en-US" dirty="0"/>
              <a:t> Locally and nationally recognized by peers, published author, and thought leader. Ordained as a deacon at FBC Brandon. Attending Fellowship Baptist Church.</a:t>
            </a:r>
            <a:endParaRPr dirty="0"/>
          </a:p>
          <a:p>
            <a:r>
              <a:rPr b="1" dirty="0"/>
              <a:t>U</a:t>
            </a:r>
            <a:r>
              <a:rPr lang="en-US" b="1" dirty="0"/>
              <a:t>.</a:t>
            </a:r>
            <a:r>
              <a:rPr b="1" dirty="0"/>
              <a:t>S</a:t>
            </a:r>
            <a:r>
              <a:rPr lang="en-US" b="1" dirty="0"/>
              <a:t>.</a:t>
            </a:r>
            <a:r>
              <a:rPr b="1" dirty="0"/>
              <a:t> Army COL (Ret.) Jobie Roach</a:t>
            </a:r>
            <a:r>
              <a:rPr dirty="0"/>
              <a:t> — Director of Enterprise Strategy &amp; Operations, DataCorps. 27 years U.S. Army. Chief of CENTCOM (M</a:t>
            </a:r>
            <a:r>
              <a:rPr lang="en-US" dirty="0"/>
              <a:t>ac</a:t>
            </a:r>
            <a:r>
              <a:rPr dirty="0"/>
              <a:t>Dill) J4 Plans and Logistics Automation. Strategic Advisor to Army Chief of Staff &amp; Chairman of the Joint Chiefs of Staff. Lean Six Sigma Black Belt. Life Group leader, FBC Brandon since 2002.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Makes AI Dangerous Without Wisdom</a:t>
            </a:r>
          </a:p>
        </p:txBody>
      </p:sp>
      <p:sp>
        <p:nvSpPr>
          <p:cNvPr id="3" name="Content Placeholder 2"/>
          <p:cNvSpPr>
            <a:spLocks noGrp="1"/>
          </p:cNvSpPr>
          <p:nvPr>
            <p:ph idx="1"/>
          </p:nvPr>
        </p:nvSpPr>
        <p:spPr/>
        <p:txBody>
          <a:bodyPr wrap="square">
            <a:normAutofit fontScale="92500" lnSpcReduction="10000"/>
          </a:bodyPr>
          <a:lstStyle/>
          <a:p>
            <a:pPr marL="0" indent="0">
              <a:buNone/>
            </a:pPr>
            <a:r>
              <a:rPr dirty="0"/>
              <a:t>Wielding the tool as a replacement or a human-equivalent:</a:t>
            </a:r>
            <a:endParaRPr lang="en-US" dirty="0"/>
          </a:p>
          <a:p>
            <a:pPr marL="0" indent="0">
              <a:buNone/>
            </a:pPr>
            <a:endParaRPr dirty="0"/>
          </a:p>
          <a:p>
            <a:r>
              <a:rPr sz="2600" dirty="0"/>
              <a:t>Using AI-generated content without review or discernment.</a:t>
            </a:r>
          </a:p>
          <a:p>
            <a:r>
              <a:rPr sz="2600" dirty="0"/>
              <a:t>Replacing human pastoral care, counseling, or spiritual direction with AI.</a:t>
            </a:r>
          </a:p>
          <a:p>
            <a:r>
              <a:rPr sz="2600" dirty="0"/>
              <a:t>Trusting AI output as authoritative on theological matters.</a:t>
            </a:r>
          </a:p>
          <a:p>
            <a:r>
              <a:rPr sz="2600" dirty="0"/>
              <a:t>Creating a dependency that atrophies human skill, judgment, and relationship.</a:t>
            </a:r>
          </a:p>
          <a:p>
            <a:r>
              <a:rPr sz="2600" dirty="0"/>
              <a:t>Allowing AI to shape doctrine or interpret Scripture without trained human oversight.</a:t>
            </a:r>
          </a:p>
          <a:p>
            <a:r>
              <a:rPr sz="2600" i="1" dirty="0"/>
              <a:t>"There is a way that seems right to a man, but its end is the way to death."</a:t>
            </a:r>
            <a:r>
              <a:rPr sz="2600" dirty="0"/>
              <a:t> — </a:t>
            </a:r>
            <a:r>
              <a:rPr sz="2600" b="1" dirty="0"/>
              <a:t>Proverbs 14:12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AI Should Never Be Used</a:t>
            </a:r>
          </a:p>
        </p:txBody>
      </p:sp>
      <p:sp>
        <p:nvSpPr>
          <p:cNvPr id="3" name="Content Placeholder 2"/>
          <p:cNvSpPr>
            <a:spLocks noGrp="1"/>
          </p:cNvSpPr>
          <p:nvPr>
            <p:ph idx="1"/>
          </p:nvPr>
        </p:nvSpPr>
        <p:spPr/>
        <p:txBody>
          <a:bodyPr wrap="square">
            <a:normAutofit fontScale="92500" lnSpcReduction="10000"/>
          </a:bodyPr>
          <a:lstStyle/>
          <a:p>
            <a:r>
              <a:t>To </a:t>
            </a:r>
            <a:r>
              <a:rPr b="1"/>
              <a:t>deceive</a:t>
            </a:r>
            <a:r>
              <a:t> — deepfakes, synthetic voices, fabricated content presented as real.</a:t>
            </a:r>
          </a:p>
          <a:p>
            <a:r>
              <a:t>To </a:t>
            </a:r>
            <a:r>
              <a:rPr b="1"/>
              <a:t>replace the irreplaceable</a:t>
            </a:r>
            <a:r>
              <a:t> — the Holy Spirit, the human soul, the pastoral relationship.</a:t>
            </a:r>
          </a:p>
          <a:p>
            <a:r>
              <a:t>To </a:t>
            </a:r>
            <a:r>
              <a:rPr b="1"/>
              <a:t>manipulate</a:t>
            </a:r>
            <a:r>
              <a:t> — exploiting psychological patterns in congregation members.</a:t>
            </a:r>
          </a:p>
          <a:p>
            <a:r>
              <a:t>To </a:t>
            </a:r>
            <a:r>
              <a:rPr b="1"/>
              <a:t>avoid accountability</a:t>
            </a:r>
            <a:r>
              <a:t> — hiding behind "the AI said it" instead of owning decisions.</a:t>
            </a:r>
          </a:p>
          <a:p>
            <a:r>
              <a:t>To </a:t>
            </a:r>
            <a:r>
              <a:rPr b="1"/>
              <a:t>generate or claim divine authority</a:t>
            </a:r>
            <a:r>
              <a:t> — AI does not prophesy; it identifies patterns.</a:t>
            </a:r>
          </a:p>
          <a:p>
            <a:r>
              <a:rPr i="1"/>
              <a:t>"You shall not bear false witness."</a:t>
            </a:r>
            <a:r>
              <a:t> — </a:t>
            </a:r>
            <a:r>
              <a:rPr b="1"/>
              <a:t>Exodus 20:16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Commander's Intent — The Directed Vector</a:t>
            </a:r>
          </a:p>
        </p:txBody>
      </p:sp>
      <p:sp>
        <p:nvSpPr>
          <p:cNvPr id="3" name="Content Placeholder 2"/>
          <p:cNvSpPr>
            <a:spLocks noGrp="1"/>
          </p:cNvSpPr>
          <p:nvPr>
            <p:ph idx="1"/>
          </p:nvPr>
        </p:nvSpPr>
        <p:spPr/>
        <p:txBody>
          <a:bodyPr wrap="square"/>
          <a:lstStyle/>
          <a:p>
            <a:r>
              <a:t>The military wields power not because of technology, but because of </a:t>
            </a:r>
            <a:r>
              <a:rPr b="1"/>
              <a:t>Commander's Intent</a:t>
            </a:r>
            <a:r>
              <a:t> + effective communication.</a:t>
            </a:r>
          </a:p>
          <a:p>
            <a:r>
              <a:t>The Directed Vector:</a:t>
            </a:r>
          </a:p>
          <a:p>
            <a:pPr lvl="1"/>
            <a:r>
              <a:rPr b="1"/>
              <a:t>Desired end state</a:t>
            </a:r>
            <a:r>
              <a:t> — what does "done and right" look like?</a:t>
            </a:r>
          </a:p>
          <a:p>
            <a:pPr lvl="1"/>
            <a:r>
              <a:rPr b="1"/>
              <a:t>Constraints</a:t>
            </a:r>
            <a:r>
              <a:t> — what may not be violated?</a:t>
            </a:r>
          </a:p>
          <a:p>
            <a:pPr lvl="1"/>
            <a:r>
              <a:rPr b="1"/>
              <a:t>Success criteria</a:t>
            </a:r>
            <a:r>
              <a:t> — how do we know we got there?</a:t>
            </a:r>
          </a:p>
          <a:p>
            <a:pPr lvl="1"/>
            <a:r>
              <a:rPr b="1"/>
              <a:t>Underlying why</a:t>
            </a:r>
            <a:r>
              <a:t> — the reason the mission exists at all.</a:t>
            </a:r>
          </a:p>
          <a:p>
            <a:r>
              <a:t>This is how you give AI intent — and how you discern its output.</a:t>
            </a:r>
          </a:p>
          <a:p>
            <a:r>
              <a:rPr i="1"/>
              <a:t>"Write the vision; make it plain on tablets, so he may run who reads it."</a:t>
            </a:r>
            <a:r>
              <a:t> — </a:t>
            </a:r>
            <a:r>
              <a:rPr b="1"/>
              <a:t>Habakkuk 2:2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Effectively Wield AI as a Tool</a:t>
            </a:r>
            <a:endParaRPr dirty="0"/>
          </a:p>
        </p:txBody>
      </p:sp>
      <p:sp>
        <p:nvSpPr>
          <p:cNvPr id="3" name="Content Placeholder 2"/>
          <p:cNvSpPr>
            <a:spLocks noGrp="1"/>
          </p:cNvSpPr>
          <p:nvPr>
            <p:ph idx="1"/>
          </p:nvPr>
        </p:nvSpPr>
        <p:spPr/>
        <p:txBody>
          <a:bodyPr wrap="square">
            <a:normAutofit fontScale="92500" lnSpcReduction="10000"/>
          </a:bodyPr>
          <a:lstStyle/>
          <a:p>
            <a:pPr marL="0" indent="0">
              <a:buNone/>
            </a:pPr>
            <a:r>
              <a:rPr lang="en-US" dirty="0"/>
              <a:t>Three Things to Write on the Wall</a:t>
            </a:r>
            <a:endParaRPr lang="en-US" b="1" dirty="0"/>
          </a:p>
          <a:p>
            <a:r>
              <a:rPr lang="en-US" b="1" dirty="0"/>
              <a:t>Know Your Why</a:t>
            </a:r>
            <a:r>
              <a:rPr lang="en-US" dirty="0"/>
              <a:t> — without it, output is noise.</a:t>
            </a:r>
          </a:p>
          <a:p>
            <a:r>
              <a:rPr lang="en-US" b="1" dirty="0"/>
              <a:t>Effective </a:t>
            </a:r>
            <a:r>
              <a:rPr b="1" dirty="0"/>
              <a:t>Clarity</a:t>
            </a:r>
            <a:r>
              <a:rPr dirty="0"/>
              <a:t> — say exactly what you mean.</a:t>
            </a:r>
            <a:r>
              <a:rPr lang="en-US" dirty="0"/>
              <a:t> Specific, Measurable, Actionable, Relevant, Time-Based (SMART) Criteria</a:t>
            </a:r>
          </a:p>
          <a:p>
            <a:r>
              <a:rPr b="1" dirty="0"/>
              <a:t>Reduce Ambiguity</a:t>
            </a:r>
            <a:r>
              <a:rPr dirty="0"/>
              <a:t> — remove what the model can misread.</a:t>
            </a:r>
          </a:p>
          <a:p>
            <a:endParaRPr dirty="0"/>
          </a:p>
          <a:p>
            <a:pPr marL="0" indent="0">
              <a:buNone/>
            </a:pPr>
            <a:r>
              <a:rPr dirty="0"/>
              <a:t>Operator disciplines. </a:t>
            </a:r>
            <a:r>
              <a:rPr lang="en-US" dirty="0"/>
              <a:t>Berean</a:t>
            </a:r>
            <a:r>
              <a:rPr dirty="0"/>
              <a:t> disciplines.</a:t>
            </a:r>
          </a:p>
          <a:p>
            <a:pPr marL="0" indent="0">
              <a:buNone/>
            </a:pPr>
            <a:endParaRPr lang="en-US" i="1" dirty="0"/>
          </a:p>
          <a:p>
            <a:pPr marL="0" indent="0">
              <a:buNone/>
            </a:pPr>
            <a:r>
              <a:rPr i="1" dirty="0"/>
              <a:t>"Let what you say be simply 'Yes' or 'No'; anything more than this comes from evil."</a:t>
            </a:r>
            <a:r>
              <a:rPr dirty="0"/>
              <a:t> — </a:t>
            </a:r>
            <a:r>
              <a:rPr b="1" dirty="0"/>
              <a:t>Matthew 5:37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Three Things to Do Today</a:t>
            </a:r>
          </a:p>
        </p:txBody>
      </p:sp>
      <p:sp>
        <p:nvSpPr>
          <p:cNvPr id="3" name="Content Placeholder 2"/>
          <p:cNvSpPr>
            <a:spLocks noGrp="1"/>
          </p:cNvSpPr>
          <p:nvPr>
            <p:ph idx="1"/>
          </p:nvPr>
        </p:nvSpPr>
        <p:spPr/>
        <p:txBody>
          <a:bodyPr wrap="square">
            <a:normAutofit fontScale="92500" lnSpcReduction="10000"/>
          </a:bodyPr>
          <a:lstStyle/>
          <a:p>
            <a:r>
              <a:rPr b="1" dirty="0"/>
              <a:t>Try it with intent</a:t>
            </a:r>
            <a:r>
              <a:rPr dirty="0"/>
              <a:t> — open ChatGPT or Claude. Pick a real task. Write the prompt with ruthless clarity. Evaluate the output with the same care you would apply to a verse in sermon prep. You cannot lead your people through something you have not touched.</a:t>
            </a:r>
          </a:p>
          <a:p>
            <a:r>
              <a:rPr b="1" dirty="0"/>
              <a:t>Name your die — establish guardrails</a:t>
            </a:r>
            <a:r>
              <a:rPr dirty="0"/>
              <a:t> — before you use AI in ministry, write down what truth you are pressing into it. Start the leadership conversation. You do not need a full policy today; you need a framework for wise decisions.</a:t>
            </a:r>
          </a:p>
          <a:p>
            <a:r>
              <a:rPr b="1" dirty="0"/>
              <a:t>Equip the flock — start the conversation</a:t>
            </a:r>
            <a:r>
              <a:rPr dirty="0"/>
              <a:t> — your congregation is already looking in the mirror at home, work, and school. Your church must be a safe place to ask questions, express fears, and seek wisdom. Do not let the culture define AI for your people.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Three Takeaways, Restated</a:t>
            </a:r>
          </a:p>
        </p:txBody>
      </p:sp>
      <p:sp>
        <p:nvSpPr>
          <p:cNvPr id="3" name="Content Placeholder 2"/>
          <p:cNvSpPr>
            <a:spLocks noGrp="1"/>
          </p:cNvSpPr>
          <p:nvPr>
            <p:ph idx="1"/>
          </p:nvPr>
        </p:nvSpPr>
        <p:spPr/>
        <p:txBody>
          <a:bodyPr wrap="square">
            <a:normAutofit fontScale="92500" lnSpcReduction="10000"/>
          </a:bodyPr>
          <a:lstStyle/>
          <a:p>
            <a:r>
              <a:rPr b="1" dirty="0"/>
              <a:t>What it is</a:t>
            </a:r>
            <a:r>
              <a:rPr dirty="0"/>
              <a:t> — Augmented Intelligence. A mirror, a pattern-matcher, a memory-builder. It reaches Knowledge. It does not cross into Wisdom.</a:t>
            </a:r>
          </a:p>
          <a:p>
            <a:r>
              <a:rPr b="1" dirty="0"/>
              <a:t>How it aligns</a:t>
            </a:r>
            <a:r>
              <a:rPr dirty="0"/>
              <a:t> — Fear rightly ordered opens wisdom. Truth reminds us creation is not greater than the Creator. Wisdom belongs to the image-bearer, and intent is the vector — Babel or Great Commission.</a:t>
            </a:r>
          </a:p>
          <a:p>
            <a:r>
              <a:rPr b="1" dirty="0"/>
              <a:t>Our responsibility</a:t>
            </a:r>
            <a:r>
              <a:rPr dirty="0"/>
              <a:t> — We are the die. Blind reliance is where deception takes root. We wield the tool; we equip others; we do not surrender the calling.</a:t>
            </a:r>
          </a:p>
          <a:p>
            <a:r>
              <a:rPr i="1" dirty="0"/>
              <a:t>"All Scripture is breathed out by God and profitable for teaching, for reproof, for correction, and for training in righteousness, that the man of God may be complete, equipped for every good work."</a:t>
            </a:r>
            <a:r>
              <a:rPr dirty="0"/>
              <a:t> — </a:t>
            </a:r>
            <a:r>
              <a:rPr b="1" dirty="0"/>
              <a:t>2 Timothy 3:16–17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What's Coming Next — The Series</a:t>
            </a:r>
          </a:p>
        </p:txBody>
      </p:sp>
      <p:sp>
        <p:nvSpPr>
          <p:cNvPr id="3" name="Content Placeholder 2"/>
          <p:cNvSpPr>
            <a:spLocks noGrp="1"/>
          </p:cNvSpPr>
          <p:nvPr>
            <p:ph idx="1"/>
          </p:nvPr>
        </p:nvSpPr>
        <p:spPr/>
        <p:txBody>
          <a:bodyPr wrap="square">
            <a:normAutofit lnSpcReduction="10000"/>
          </a:bodyPr>
          <a:lstStyle/>
          <a:p>
            <a:pPr marL="0" indent="0">
              <a:buNone/>
            </a:pPr>
            <a:r>
              <a:rPr dirty="0"/>
              <a:t>Today was the foundation. The series builds from here:</a:t>
            </a:r>
            <a:endParaRPr lang="en-US" dirty="0"/>
          </a:p>
          <a:p>
            <a:endParaRPr dirty="0"/>
          </a:p>
          <a:p>
            <a:pPr lvl="1"/>
            <a:r>
              <a:rPr sz="2800" b="1" dirty="0"/>
              <a:t>Part 2 — </a:t>
            </a:r>
            <a:r>
              <a:rPr lang="en-US" sz="2800" b="1" dirty="0"/>
              <a:t>Planning </a:t>
            </a:r>
            <a:r>
              <a:rPr sz="2800" b="1" dirty="0"/>
              <a:t>Practical Uses.</a:t>
            </a:r>
            <a:r>
              <a:rPr sz="2800" dirty="0"/>
              <a:t> What</a:t>
            </a:r>
            <a:r>
              <a:rPr lang="en-US" sz="2800" dirty="0"/>
              <a:t> does a</a:t>
            </a:r>
            <a:r>
              <a:rPr sz="2800" dirty="0"/>
              <a:t> wise deployment actually looks like</a:t>
            </a:r>
            <a:r>
              <a:rPr lang="en-US" sz="2800" dirty="0"/>
              <a:t>?</a:t>
            </a:r>
            <a:r>
              <a:rPr sz="2800" dirty="0"/>
              <a:t> </a:t>
            </a:r>
            <a:r>
              <a:rPr lang="en-US" sz="2800" dirty="0"/>
              <a:t>What implications can the technology have on your operations and ministry? What good could you do with it? What risks are associated with it?</a:t>
            </a:r>
            <a:br>
              <a:rPr lang="en-US" sz="2800" dirty="0"/>
            </a:br>
            <a:endParaRPr sz="2800" dirty="0"/>
          </a:p>
          <a:p>
            <a:pPr lvl="1"/>
            <a:r>
              <a:rPr sz="2800" b="1" dirty="0"/>
              <a:t>Part 3 — </a:t>
            </a:r>
            <a:r>
              <a:rPr lang="en-US" sz="2800" b="1" dirty="0"/>
              <a:t>Implementing Your Plan</a:t>
            </a:r>
            <a:r>
              <a:rPr sz="2800" b="1" dirty="0"/>
              <a:t>.</a:t>
            </a:r>
            <a:r>
              <a:rPr sz="2800" dirty="0"/>
              <a:t> </a:t>
            </a:r>
            <a:r>
              <a:rPr lang="en-US" sz="2800" dirty="0"/>
              <a:t>Do you have a Ministry Operating System? Is your ministry intentional?</a:t>
            </a:r>
          </a:p>
          <a:p>
            <a:pPr lvl="1"/>
            <a:endParaRPr dirty="0"/>
          </a:p>
          <a:p>
            <a:pPr marL="0" indent="0">
              <a:buNone/>
            </a:pPr>
            <a:r>
              <a:rPr dirty="0"/>
              <a:t>This is a journey. Today is step one.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Q&amp;A + Contact</a:t>
            </a:r>
          </a:p>
        </p:txBody>
      </p:sp>
      <p:sp>
        <p:nvSpPr>
          <p:cNvPr id="3" name="Content Placeholder 2"/>
          <p:cNvSpPr>
            <a:spLocks noGrp="1"/>
          </p:cNvSpPr>
          <p:nvPr>
            <p:ph idx="1"/>
          </p:nvPr>
        </p:nvSpPr>
        <p:spPr/>
        <p:txBody>
          <a:bodyPr wrap="square"/>
          <a:lstStyle/>
          <a:p>
            <a:pPr marL="0" indent="0" algn="ctr">
              <a:buNone/>
            </a:pPr>
            <a:r>
              <a:rPr dirty="0"/>
              <a:t>Questions. Conversation. Pushback welcome.</a:t>
            </a:r>
            <a:endParaRPr lang="en-US" dirty="0"/>
          </a:p>
          <a:p>
            <a:pPr marL="0" indent="0">
              <a:buNone/>
            </a:pPr>
            <a:endParaRPr lang="en-US" dirty="0"/>
          </a:p>
          <a:p>
            <a:pPr marL="0" indent="0" algn="ctr">
              <a:buNone/>
            </a:pPr>
            <a:r>
              <a:rPr lang="en-US" sz="3600" dirty="0"/>
              <a:t>DataCorps Technology Solutions, Inc.</a:t>
            </a:r>
            <a:br>
              <a:rPr lang="en-US" sz="3600" dirty="0"/>
            </a:br>
            <a:r>
              <a:rPr lang="en-US" i="1" dirty="0"/>
              <a:t>"Honor God, Protect Data, Be Awesome”</a:t>
            </a:r>
          </a:p>
          <a:p>
            <a:pPr marL="0" indent="0" algn="ctr">
              <a:buNone/>
            </a:pPr>
            <a:br>
              <a:rPr lang="en-US" i="1" dirty="0"/>
            </a:br>
            <a:r>
              <a:rPr lang="en-US" dirty="0" err="1"/>
              <a:t>angel.rojas@datacorps.com</a:t>
            </a:r>
            <a:r>
              <a:rPr lang="en-US" dirty="0"/>
              <a:t> </a:t>
            </a:r>
            <a:br>
              <a:rPr lang="en-US" dirty="0"/>
            </a:br>
            <a:r>
              <a:rPr lang="en-US" dirty="0"/>
              <a:t>jobie.roach@datacorps.com</a:t>
            </a:r>
            <a:br>
              <a:rPr lang="en-US" dirty="0"/>
            </a:br>
            <a:r>
              <a:rPr lang="en-US" dirty="0"/>
              <a:t>www.</a:t>
            </a:r>
            <a:r>
              <a:rPr dirty="0"/>
              <a:t>datacorps.com</a:t>
            </a:r>
            <a:endParaRPr lang="en-US" dirty="0"/>
          </a:p>
          <a:p>
            <a:pPr marL="0" indent="0" algn="ctr">
              <a:buNone/>
            </a:pPr>
            <a:r>
              <a:rPr lang="en-US" dirty="0"/>
              <a:t>(813) 655-9247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33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Why </a:t>
            </a:r>
            <a:r>
              <a:rPr lang="en-US" dirty="0"/>
              <a:t>We</a:t>
            </a:r>
            <a:r>
              <a:rPr dirty="0"/>
              <a:t>'re Here</a:t>
            </a:r>
          </a:p>
        </p:txBody>
      </p:sp>
      <p:sp>
        <p:nvSpPr>
          <p:cNvPr id="3" name="Content Placeholder 2"/>
          <p:cNvSpPr>
            <a:spLocks noGrp="1"/>
          </p:cNvSpPr>
          <p:nvPr>
            <p:ph sz="half" idx="1"/>
          </p:nvPr>
        </p:nvSpPr>
        <p:spPr/>
        <p:txBody>
          <a:bodyPr wrap="square">
            <a:normAutofit lnSpcReduction="10000"/>
          </a:bodyPr>
          <a:lstStyle/>
          <a:p>
            <a:r>
              <a:rPr dirty="0"/>
              <a:t>You did not come for a "What is AI" talk. You can Google that.</a:t>
            </a:r>
          </a:p>
          <a:p>
            <a:r>
              <a:rPr dirty="0"/>
              <a:t>You came because your congregation is already </a:t>
            </a:r>
            <a:r>
              <a:rPr lang="en-US" dirty="0"/>
              <a:t>using the technology</a:t>
            </a:r>
          </a:p>
          <a:p>
            <a:r>
              <a:rPr lang="en-US" dirty="0"/>
              <a:t>66% of practicing Christians report AI is improving their lives (13 points above national average) </a:t>
            </a:r>
          </a:p>
          <a:p>
            <a:r>
              <a:rPr lang="en-US" dirty="0"/>
              <a:t>53% believe AI creates more problems than solutions</a:t>
            </a:r>
            <a:endParaRPr dirty="0"/>
          </a:p>
        </p:txBody>
      </p:sp>
      <p:pic>
        <p:nvPicPr>
          <p:cNvPr id="6" name="Content Placeholder 5" descr="Coins standing upright and lying on table">
            <a:extLst>
              <a:ext uri="{FF2B5EF4-FFF2-40B4-BE49-F238E27FC236}">
                <a16:creationId xmlns:a16="http://schemas.microsoft.com/office/drawing/2014/main" id="{AE297949-3AF3-531A-986E-494822821D6C}"/>
              </a:ext>
            </a:extLst>
          </p:cNvPr>
          <p:cNvPicPr>
            <a:picLocks noGrp="1" noChangeAspect="1"/>
          </p:cNvPicPr>
          <p:nvPr>
            <p:ph sz="half" idx="2"/>
          </p:nvPr>
        </p:nvPicPr>
        <p:blipFill>
          <a:blip r:embed="rId3"/>
          <a:stretch>
            <a:fillRect/>
          </a:stretch>
        </p:blipFill>
        <p:spPr>
          <a:xfrm>
            <a:off x="6172200" y="1974836"/>
            <a:ext cx="5181600" cy="3454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3CB51-79F4-0D06-9BA0-D51603C38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89CA7-CB94-79F2-6BE2-98F10089906D}"/>
              </a:ext>
            </a:extLst>
          </p:cNvPr>
          <p:cNvSpPr>
            <a:spLocks noGrp="1"/>
          </p:cNvSpPr>
          <p:nvPr>
            <p:ph type="title"/>
          </p:nvPr>
        </p:nvSpPr>
        <p:spPr/>
        <p:txBody>
          <a:bodyPr/>
          <a:lstStyle/>
          <a:p>
            <a:r>
              <a:rPr dirty="0"/>
              <a:t>Why </a:t>
            </a:r>
            <a:r>
              <a:rPr lang="en-US" dirty="0"/>
              <a:t>We</a:t>
            </a:r>
            <a:r>
              <a:rPr dirty="0"/>
              <a:t>'re Here</a:t>
            </a:r>
          </a:p>
        </p:txBody>
      </p:sp>
      <p:sp>
        <p:nvSpPr>
          <p:cNvPr id="3" name="Content Placeholder 2">
            <a:extLst>
              <a:ext uri="{FF2B5EF4-FFF2-40B4-BE49-F238E27FC236}">
                <a16:creationId xmlns:a16="http://schemas.microsoft.com/office/drawing/2014/main" id="{4C095762-853E-EA44-963E-BD9D0A92A756}"/>
              </a:ext>
            </a:extLst>
          </p:cNvPr>
          <p:cNvSpPr>
            <a:spLocks noGrp="1"/>
          </p:cNvSpPr>
          <p:nvPr>
            <p:ph sz="half" idx="1"/>
          </p:nvPr>
        </p:nvSpPr>
        <p:spPr/>
        <p:txBody>
          <a:bodyPr wrap="square">
            <a:normAutofit fontScale="92500" lnSpcReduction="10000"/>
          </a:bodyPr>
          <a:lstStyle/>
          <a:p>
            <a:r>
              <a:rPr lang="en-US" b="1" dirty="0"/>
              <a:t>Fears are not Irrational </a:t>
            </a:r>
            <a:r>
              <a:rPr lang="en-US" dirty="0"/>
              <a:t>– 57% of Christians and 72% pastors view AI as a </a:t>
            </a:r>
            <a:r>
              <a:rPr lang="en-US" b="1" u="sng" dirty="0"/>
              <a:t>threat</a:t>
            </a:r>
          </a:p>
          <a:p>
            <a:r>
              <a:rPr lang="en-US" dirty="0"/>
              <a:t>54% of Christians and 79% of pastors pastors say AI exhibits bias</a:t>
            </a:r>
          </a:p>
          <a:p>
            <a:r>
              <a:rPr lang="en-US" dirty="0"/>
              <a:t>Note the 72% vs. 56% gap – Acts 20:28 – “Holy Spirit has made you overseers”</a:t>
            </a:r>
          </a:p>
          <a:p>
            <a:r>
              <a:rPr lang="en-US" b="1" dirty="0"/>
              <a:t>Source</a:t>
            </a:r>
            <a:r>
              <a:rPr lang="en-US" dirty="0"/>
              <a:t>: Barna’s April 2026 study – Christians View AI as a Gift-and a Threat</a:t>
            </a:r>
            <a:endParaRPr dirty="0"/>
          </a:p>
        </p:txBody>
      </p:sp>
      <p:pic>
        <p:nvPicPr>
          <p:cNvPr id="6" name="Content Placeholder 5" descr="Coins standing upright and lying on table">
            <a:extLst>
              <a:ext uri="{FF2B5EF4-FFF2-40B4-BE49-F238E27FC236}">
                <a16:creationId xmlns:a16="http://schemas.microsoft.com/office/drawing/2014/main" id="{2CE026AD-873F-7EDB-FE13-716F28D9ECC5}"/>
              </a:ext>
            </a:extLst>
          </p:cNvPr>
          <p:cNvPicPr>
            <a:picLocks noGrp="1" noChangeAspect="1"/>
          </p:cNvPicPr>
          <p:nvPr>
            <p:ph sz="half" idx="2"/>
          </p:nvPr>
        </p:nvPicPr>
        <p:blipFill>
          <a:blip r:embed="rId3"/>
          <a:stretch>
            <a:fillRect/>
          </a:stretch>
        </p:blipFill>
        <p:spPr>
          <a:xfrm>
            <a:off x="6172200" y="1974836"/>
            <a:ext cx="5181600" cy="3454400"/>
          </a:xfrm>
        </p:spPr>
      </p:pic>
    </p:spTree>
    <p:extLst>
      <p:ext uri="{BB962C8B-B14F-4D97-AF65-F5344CB8AC3E}">
        <p14:creationId xmlns:p14="http://schemas.microsoft.com/office/powerpoint/2010/main" val="352131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Begin With the End in Mind — Three Takeaways</a:t>
            </a:r>
          </a:p>
        </p:txBody>
      </p:sp>
      <p:sp>
        <p:nvSpPr>
          <p:cNvPr id="3" name="Content Placeholder 2"/>
          <p:cNvSpPr>
            <a:spLocks noGrp="1"/>
          </p:cNvSpPr>
          <p:nvPr>
            <p:ph idx="1"/>
          </p:nvPr>
        </p:nvSpPr>
        <p:spPr/>
        <p:txBody>
          <a:bodyPr wrap="square"/>
          <a:lstStyle/>
          <a:p>
            <a:r>
              <a:rPr dirty="0"/>
              <a:t>When you walk out of this room, carry three things:</a:t>
            </a:r>
          </a:p>
          <a:p>
            <a:pPr lvl="1"/>
            <a:r>
              <a:rPr b="1" dirty="0"/>
              <a:t>What it is (and the types) and what it’s not.</a:t>
            </a:r>
          </a:p>
          <a:p>
            <a:pPr lvl="1"/>
            <a:r>
              <a:rPr b="1" dirty="0"/>
              <a:t>How it aligns with a Biblical worldview.</a:t>
            </a:r>
          </a:p>
          <a:p>
            <a:pPr lvl="1"/>
            <a:r>
              <a:rPr b="1" dirty="0"/>
              <a:t>What our responsibility is.</a:t>
            </a:r>
          </a:p>
          <a:p>
            <a:r>
              <a:rPr dirty="0"/>
              <a:t>Everything in the next hour serves these three.</a:t>
            </a:r>
          </a:p>
          <a:p>
            <a:r>
              <a:rPr dirty="0"/>
              <a:t>You leave equipped to </a:t>
            </a:r>
            <a:r>
              <a:rPr b="1" dirty="0"/>
              <a:t>combat any fear, uncertainty, or doubt</a:t>
            </a:r>
            <a:r>
              <a:rPr dirty="0"/>
              <a:t> around the subject — the common marketing posture of the moment — and with a </a:t>
            </a:r>
            <a:r>
              <a:rPr b="1" dirty="0"/>
              <a:t>Biblical approach</a:t>
            </a:r>
            <a:r>
              <a:rPr dirty="0"/>
              <a:t> to this technology and anything derived from 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Words Have Meanings — Intelligence · Artificial · Augmented</a:t>
            </a:r>
          </a:p>
        </p:txBody>
      </p:sp>
      <p:sp>
        <p:nvSpPr>
          <p:cNvPr id="3" name="Content Placeholder 2"/>
          <p:cNvSpPr>
            <a:spLocks noGrp="1"/>
          </p:cNvSpPr>
          <p:nvPr>
            <p:ph idx="1"/>
          </p:nvPr>
        </p:nvSpPr>
        <p:spPr/>
        <p:txBody>
          <a:bodyPr wrap="square">
            <a:normAutofit fontScale="92500" lnSpcReduction="10000"/>
          </a:bodyPr>
          <a:lstStyle/>
          <a:p>
            <a:r>
              <a:rPr b="1" dirty="0"/>
              <a:t>Intelligence</a:t>
            </a:r>
            <a:r>
              <a:rPr dirty="0"/>
              <a:t> — the capacity to learn, reason, and apply knowledge.</a:t>
            </a:r>
          </a:p>
          <a:p>
            <a:r>
              <a:rPr b="1" dirty="0"/>
              <a:t>Artificial</a:t>
            </a:r>
            <a:r>
              <a:rPr dirty="0"/>
              <a:t> — synthesized, man-made; implies autonomy, a parallel mind. </a:t>
            </a:r>
            <a:r>
              <a:rPr i="1" dirty="0"/>
              <a:t>There is no parallel mind.</a:t>
            </a:r>
          </a:p>
          <a:p>
            <a:r>
              <a:rPr b="1" dirty="0"/>
              <a:t>Augmented</a:t>
            </a:r>
            <a:r>
              <a:rPr dirty="0"/>
              <a:t> — extended, amplified, enhanced. The human is still the author. The tool extends the hand.</a:t>
            </a:r>
          </a:p>
          <a:p>
            <a:r>
              <a:rPr dirty="0"/>
              <a:t>The honest word for what we are discussing is </a:t>
            </a:r>
            <a:r>
              <a:rPr b="1" dirty="0"/>
              <a:t>Augmented Intelligence</a:t>
            </a:r>
            <a:r>
              <a:rPr dirty="0"/>
              <a:t>. Call it </a:t>
            </a:r>
            <a:r>
              <a:rPr i="1" dirty="0"/>
              <a:t>artificial</a:t>
            </a:r>
            <a:r>
              <a:rPr dirty="0"/>
              <a:t> and you treat it as </a:t>
            </a:r>
            <a:r>
              <a:rPr i="1" dirty="0"/>
              <a:t>other</a:t>
            </a:r>
            <a:r>
              <a:rPr dirty="0"/>
              <a:t>. Call it </a:t>
            </a:r>
            <a:r>
              <a:rPr i="1" dirty="0"/>
              <a:t>augmented</a:t>
            </a:r>
            <a:r>
              <a:rPr dirty="0"/>
              <a:t> and you remain </a:t>
            </a:r>
            <a:r>
              <a:rPr b="1" dirty="0"/>
              <a:t>responsible — and aligned with Scripture.</a:t>
            </a:r>
          </a:p>
          <a:p>
            <a:r>
              <a:rPr i="1" dirty="0"/>
              <a:t>"What is man that you are mindful of him... you have given him dominion over the works of your hands; you have put all things under his feet."</a:t>
            </a:r>
            <a:r>
              <a:rPr dirty="0"/>
              <a:t> — </a:t>
            </a:r>
            <a:r>
              <a:rPr b="1" dirty="0"/>
              <a:t>Psalm 8:4–6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AI</a:t>
            </a:r>
            <a:endParaRPr dirty="0"/>
          </a:p>
        </p:txBody>
      </p:sp>
      <p:sp>
        <p:nvSpPr>
          <p:cNvPr id="3" name="Content Placeholder 2"/>
          <p:cNvSpPr>
            <a:spLocks noGrp="1"/>
          </p:cNvSpPr>
          <p:nvPr>
            <p:ph idx="1"/>
          </p:nvPr>
        </p:nvSpPr>
        <p:spPr/>
        <p:txBody>
          <a:bodyPr wrap="square">
            <a:normAutofit fontScale="77500" lnSpcReduction="20000"/>
          </a:bodyPr>
          <a:lstStyle/>
          <a:p>
            <a:pPr marL="0" indent="0">
              <a:buNone/>
            </a:pPr>
            <a:r>
              <a:rPr dirty="0"/>
              <a:t>AI is not new technology. The ideas have been around longer than some of us have been alive. What's new is the cost to use them.</a:t>
            </a:r>
            <a:endParaRPr lang="en-US" dirty="0"/>
          </a:p>
          <a:p>
            <a:pPr marL="0" indent="0">
              <a:buNone/>
            </a:pPr>
            <a:endParaRPr dirty="0"/>
          </a:p>
          <a:p>
            <a:r>
              <a:rPr b="1" dirty="0"/>
              <a:t>1950</a:t>
            </a:r>
            <a:r>
              <a:rPr dirty="0"/>
              <a:t> — Alan Turing asks, </a:t>
            </a:r>
            <a:r>
              <a:rPr i="1" dirty="0"/>
              <a:t>Can machines think?</a:t>
            </a:r>
          </a:p>
          <a:p>
            <a:r>
              <a:rPr b="1" dirty="0"/>
              <a:t>1956</a:t>
            </a:r>
            <a:r>
              <a:rPr dirty="0"/>
              <a:t> — "Artificial Intelligence" coined at Dartmouth.</a:t>
            </a:r>
          </a:p>
          <a:p>
            <a:r>
              <a:rPr b="1" dirty="0"/>
              <a:t>1958</a:t>
            </a:r>
            <a:r>
              <a:rPr dirty="0"/>
              <a:t> — Frank Rosenblatt's </a:t>
            </a:r>
            <a:r>
              <a:rPr b="1" dirty="0"/>
              <a:t>Perceptron</a:t>
            </a:r>
            <a:r>
              <a:rPr dirty="0"/>
              <a:t> — the first neural network.</a:t>
            </a:r>
          </a:p>
          <a:p>
            <a:r>
              <a:rPr b="1" dirty="0"/>
              <a:t>1966</a:t>
            </a:r>
            <a:r>
              <a:rPr dirty="0"/>
              <a:t> — </a:t>
            </a:r>
            <a:r>
              <a:rPr b="1" dirty="0"/>
              <a:t>ELIZA</a:t>
            </a:r>
            <a:r>
              <a:rPr dirty="0"/>
              <a:t>, the first chatbot. It fooled people. In 1966.</a:t>
            </a:r>
          </a:p>
          <a:p>
            <a:r>
              <a:rPr b="1" dirty="0"/>
              <a:t>1980s</a:t>
            </a:r>
            <a:r>
              <a:rPr dirty="0"/>
              <a:t> — Expert systems enter medicine and finance; backpropagation matures.</a:t>
            </a:r>
            <a:endParaRPr lang="en-US" dirty="0"/>
          </a:p>
          <a:p>
            <a:r>
              <a:rPr lang="en-US" b="1" dirty="0"/>
              <a:t>1991 —</a:t>
            </a:r>
            <a:r>
              <a:rPr lang="en-US" dirty="0"/>
              <a:t> War in the Age of Intelligent Machines – Manuel DeLanda</a:t>
            </a:r>
            <a:endParaRPr dirty="0"/>
          </a:p>
          <a:p>
            <a:r>
              <a:rPr b="1" dirty="0"/>
              <a:t>1997</a:t>
            </a:r>
            <a:r>
              <a:rPr dirty="0"/>
              <a:t> — IBM's Deep Blue beats Kasparov.</a:t>
            </a:r>
          </a:p>
          <a:p>
            <a:r>
              <a:rPr b="1" dirty="0"/>
              <a:t>2012</a:t>
            </a:r>
            <a:r>
              <a:rPr dirty="0"/>
              <a:t> — </a:t>
            </a:r>
            <a:r>
              <a:rPr dirty="0" err="1"/>
              <a:t>AlexNet</a:t>
            </a:r>
            <a:r>
              <a:rPr dirty="0"/>
              <a:t> wins ImageNet. </a:t>
            </a:r>
            <a:r>
              <a:rPr i="1" dirty="0"/>
              <a:t>The math was not new — the G</a:t>
            </a:r>
            <a:r>
              <a:rPr lang="en-US" i="1" dirty="0"/>
              <a:t>raphics </a:t>
            </a:r>
            <a:r>
              <a:rPr i="1" dirty="0"/>
              <a:t>P</a:t>
            </a:r>
            <a:r>
              <a:rPr lang="en-US" i="1" dirty="0"/>
              <a:t>rocessing </a:t>
            </a:r>
            <a:r>
              <a:rPr i="1" dirty="0"/>
              <a:t>U</a:t>
            </a:r>
            <a:r>
              <a:rPr lang="en-US" i="1" dirty="0"/>
              <a:t>nits</a:t>
            </a:r>
            <a:r>
              <a:rPr i="1" dirty="0"/>
              <a:t> were.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general public “discovers” AI</a:t>
            </a:r>
            <a:endParaRPr dirty="0"/>
          </a:p>
        </p:txBody>
      </p:sp>
      <p:sp>
        <p:nvSpPr>
          <p:cNvPr id="3" name="Content Placeholder 2"/>
          <p:cNvSpPr>
            <a:spLocks noGrp="1"/>
          </p:cNvSpPr>
          <p:nvPr>
            <p:ph idx="1"/>
          </p:nvPr>
        </p:nvSpPr>
        <p:spPr/>
        <p:txBody>
          <a:bodyPr wrap="square">
            <a:normAutofit fontScale="92500"/>
          </a:bodyPr>
          <a:lstStyle/>
          <a:p>
            <a:r>
              <a:rPr b="1" dirty="0"/>
              <a:t>2017</a:t>
            </a:r>
            <a:r>
              <a:rPr dirty="0"/>
              <a:t> — The </a:t>
            </a:r>
            <a:r>
              <a:rPr lang="en-US" b="1" dirty="0"/>
              <a:t>Generative Pre-trained T</a:t>
            </a:r>
            <a:r>
              <a:rPr b="1" dirty="0"/>
              <a:t>ransformer</a:t>
            </a:r>
            <a:r>
              <a:rPr dirty="0"/>
              <a:t> </a:t>
            </a:r>
            <a:r>
              <a:rPr lang="en-US" dirty="0"/>
              <a:t>(GPT) </a:t>
            </a:r>
            <a:r>
              <a:rPr dirty="0"/>
              <a:t>architecture is </a:t>
            </a:r>
            <a:r>
              <a:rPr i="1" dirty="0"/>
              <a:t>"published"</a:t>
            </a:r>
            <a:r>
              <a:rPr dirty="0"/>
              <a:t> — more accurately, </a:t>
            </a:r>
            <a:r>
              <a:rPr b="1" dirty="0"/>
              <a:t>disclosed</a:t>
            </a:r>
            <a:r>
              <a:rPr dirty="0"/>
              <a:t> to the public record. It powers ChatGPT, Claude, Gemini.</a:t>
            </a:r>
          </a:p>
          <a:p>
            <a:r>
              <a:rPr b="1" dirty="0"/>
              <a:t>2020</a:t>
            </a:r>
            <a:r>
              <a:rPr dirty="0"/>
              <a:t> — GPT-3 proves scale works. </a:t>
            </a:r>
            <a:r>
              <a:rPr i="1" dirty="0"/>
              <a:t>Scale</a:t>
            </a:r>
            <a:r>
              <a:rPr dirty="0"/>
              <a:t> — not a new idea.</a:t>
            </a:r>
          </a:p>
          <a:p>
            <a:r>
              <a:rPr b="1" dirty="0"/>
              <a:t>November 2022</a:t>
            </a:r>
            <a:r>
              <a:rPr dirty="0"/>
              <a:t> — </a:t>
            </a:r>
            <a:r>
              <a:rPr b="1" dirty="0"/>
              <a:t>ChatGPT</a:t>
            </a:r>
            <a:r>
              <a:rPr dirty="0"/>
              <a:t> launches. 100 million users in 2 months — the fastest adoption of any technology in human history. Not because AI was new. Because it was finally </a:t>
            </a:r>
            <a:r>
              <a:rPr b="1" dirty="0"/>
              <a:t>free, fast, and accessible.</a:t>
            </a:r>
          </a:p>
          <a:p>
            <a:r>
              <a:rPr b="1" dirty="0"/>
              <a:t>2023–Present</a:t>
            </a:r>
            <a:r>
              <a:rPr dirty="0"/>
              <a:t> — AI embedded in search, email, documents, phones.</a:t>
            </a:r>
          </a:p>
          <a:p>
            <a:r>
              <a:rPr dirty="0"/>
              <a:t>This is not a moment of discovery. It is the moment a 75-year-old idea became </a:t>
            </a:r>
            <a:r>
              <a:rPr b="1" dirty="0"/>
              <a:t>cheap enough for everyone.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8019</Words>
  <Application>Microsoft Macintosh PowerPoint</Application>
  <PresentationFormat>Widescreen</PresentationFormat>
  <Paragraphs>580</Paragraphs>
  <Slides>38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Aptos Display</vt:lpstr>
      <vt:lpstr>Arial</vt:lpstr>
      <vt:lpstr>Office Theme</vt:lpstr>
      <vt:lpstr>PowerPoint Presentation</vt:lpstr>
      <vt:lpstr>AI and the Church — Part 1</vt:lpstr>
      <vt:lpstr>Your Presenters</vt:lpstr>
      <vt:lpstr>Why We're Here</vt:lpstr>
      <vt:lpstr>Why We're Here</vt:lpstr>
      <vt:lpstr>Begin With the End in Mind — Three Takeaways</vt:lpstr>
      <vt:lpstr>Words Have Meanings — Intelligence · Artificial · Augmented</vt:lpstr>
      <vt:lpstr>History of AI</vt:lpstr>
      <vt:lpstr>The general public “discovers” AI</vt:lpstr>
      <vt:lpstr>Types of AI — What's Public, What's Hinted At</vt:lpstr>
      <vt:lpstr>The AI You're Already Encountering…</vt:lpstr>
      <vt:lpstr>What It Actually Does…</vt:lpstr>
      <vt:lpstr>The Mirror Is Not a Metaphor</vt:lpstr>
      <vt:lpstr>Let’s talk about the first Front… the Home.</vt:lpstr>
      <vt:lpstr>Guardrails Are Not Neutral</vt:lpstr>
      <vt:lpstr>Data → Information → Knowledge → Wisdom</vt:lpstr>
      <vt:lpstr>Fear · Truth · Wisdom</vt:lpstr>
      <vt:lpstr>The Fears Are Not Irrational</vt:lpstr>
      <vt:lpstr>The Deepest Fear Is Theological</vt:lpstr>
      <vt:lpstr>Creation Is Not Greater Than the Creator</vt:lpstr>
      <vt:lpstr>Imago Dei — The Image of God</vt:lpstr>
      <vt:lpstr>Dominion Is Stewardship, Not License</vt:lpstr>
      <vt:lpstr>Do Not Mistake the Prediction for the Voice of God</vt:lpstr>
      <vt:lpstr>Intent Is the Vector — Babel or Great Commission</vt:lpstr>
      <vt:lpstr>All Models Are Wrong — Some Are Useful</vt:lpstr>
      <vt:lpstr>Applying Wisdom Means Asking the Right Questions…</vt:lpstr>
      <vt:lpstr>The Discipline You Already Have…</vt:lpstr>
      <vt:lpstr>We Are the Die…</vt:lpstr>
      <vt:lpstr>What Wise Use of AI Looks Like</vt:lpstr>
      <vt:lpstr>What Makes AI Dangerous Without Wisdom</vt:lpstr>
      <vt:lpstr>How AI Should Never Be Used</vt:lpstr>
      <vt:lpstr>Commander's Intent — The Directed Vector</vt:lpstr>
      <vt:lpstr>How to Effectively Wield AI as a Tool</vt:lpstr>
      <vt:lpstr>Three Things to Do Today</vt:lpstr>
      <vt:lpstr>The Three Takeaways, Restated</vt:lpstr>
      <vt:lpstr>What's Coming Next — The Series</vt:lpstr>
      <vt:lpstr>Q&amp;A +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 Rojas, Jr.</dc:creator>
  <cp:lastModifiedBy>Angel Rojas, Jr.</cp:lastModifiedBy>
  <cp:revision>4</cp:revision>
  <dcterms:created xsi:type="dcterms:W3CDTF">2026-04-18T17:12:06Z</dcterms:created>
  <dcterms:modified xsi:type="dcterms:W3CDTF">2026-04-19T20:50:31Z</dcterms:modified>
</cp:coreProperties>
</file>